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421" r:id="rId2"/>
    <p:sldId id="427" r:id="rId3"/>
    <p:sldId id="428" r:id="rId4"/>
    <p:sldId id="422" r:id="rId5"/>
    <p:sldId id="435" r:id="rId6"/>
    <p:sldId id="456" r:id="rId7"/>
    <p:sldId id="457" r:id="rId8"/>
    <p:sldId id="458" r:id="rId9"/>
    <p:sldId id="425" r:id="rId10"/>
    <p:sldId id="430" r:id="rId11"/>
    <p:sldId id="454" r:id="rId12"/>
    <p:sldId id="436" r:id="rId13"/>
    <p:sldId id="459" r:id="rId14"/>
    <p:sldId id="460" r:id="rId15"/>
    <p:sldId id="445" r:id="rId16"/>
    <p:sldId id="463" r:id="rId17"/>
    <p:sldId id="437" r:id="rId18"/>
    <p:sldId id="450" r:id="rId19"/>
    <p:sldId id="440" r:id="rId20"/>
    <p:sldId id="465" r:id="rId21"/>
    <p:sldId id="471" r:id="rId22"/>
    <p:sldId id="447" r:id="rId23"/>
    <p:sldId id="468" r:id="rId24"/>
    <p:sldId id="470" r:id="rId25"/>
    <p:sldId id="467" r:id="rId26"/>
  </p:sldIdLst>
  <p:sldSz cx="12192000" cy="6858000"/>
  <p:notesSz cx="7099300" cy="10223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67D9D9D-111D-4458-AC7E-5D952F7D6B0B}">
          <p14:sldIdLst>
            <p14:sldId id="421"/>
            <p14:sldId id="427"/>
            <p14:sldId id="428"/>
            <p14:sldId id="422"/>
          </p14:sldIdLst>
        </p14:section>
        <p14:section name="JDKのインストール" id="{12D341A4-894B-4EF0-8BE4-203797167872}">
          <p14:sldIdLst>
            <p14:sldId id="435"/>
            <p14:sldId id="456"/>
            <p14:sldId id="457"/>
            <p14:sldId id="458"/>
            <p14:sldId id="425"/>
            <p14:sldId id="430"/>
            <p14:sldId id="454"/>
          </p14:sldIdLst>
        </p14:section>
        <p14:section name="JDKの使用環境の設定" id="{64BDF7A2-5BE2-4407-A1E5-B99780C48E71}">
          <p14:sldIdLst>
            <p14:sldId id="436"/>
            <p14:sldId id="459"/>
            <p14:sldId id="460"/>
            <p14:sldId id="445"/>
            <p14:sldId id="463"/>
          </p14:sldIdLst>
        </p14:section>
        <p14:section name="プログラムの入力" id="{7526EC56-023D-4B8A-BB0C-315FC3745029}">
          <p14:sldIdLst>
            <p14:sldId id="437"/>
            <p14:sldId id="450"/>
            <p14:sldId id="440"/>
            <p14:sldId id="465"/>
            <p14:sldId id="471"/>
          </p14:sldIdLst>
        </p14:section>
        <p14:section name="JDKの使用" id="{EC6F6B2E-F106-4826-A23E-03287F0093C4}">
          <p14:sldIdLst>
            <p14:sldId id="447"/>
            <p14:sldId id="468"/>
            <p14:sldId id="470"/>
            <p14:sldId id="4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00FF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>
      <p:cViewPr varScale="1">
        <p:scale>
          <a:sx n="92" d="100"/>
          <a:sy n="92" d="100"/>
        </p:scale>
        <p:origin x="72" y="5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C6DCB782-4BDD-4848-8A38-7866E3FB0873}" type="datetimeFigureOut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6763"/>
            <a:ext cx="68135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B7BBBF23-46C1-41E4-BF50-C058DF2E8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46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87603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172" y="3263604"/>
            <a:ext cx="853440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B0DC-790C-4ABB-8D7C-A846E1C55C36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4678562"/>
            <a:ext cx="8534400" cy="1152128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A49D-3525-4018-830E-1CFA282CD2C7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9E4C-B9D9-4CBA-A3B1-676882653526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8784299" y="260648"/>
            <a:ext cx="0" cy="590465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高橋メソッ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AA3B-D736-491D-A839-FCA3F654A745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623392" y="404664"/>
            <a:ext cx="10945216" cy="5904656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844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3774-0F4B-4AB7-AC5E-CAA6F2F77EB0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2EAE-E727-4700-966E-1C74E6103FF7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826D-9CCC-4B1C-BBB0-12DDB45C8415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97C6-C45E-4470-8FCB-2FB3F2530D82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8D60-A067-4DDC-B433-6DB4CD933F34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A98-E187-4EC7-8753-823217912970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3BAA-FF0D-43FD-B89C-7198A8E7052B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81D3-85E6-4839-813A-198AD6063ACC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>
                <a:solidFill>
                  <a:schemeClr val="tx2"/>
                </a:solidFill>
              </a:defRPr>
            </a:lvl1pPr>
          </a:lstStyle>
          <a:p>
            <a:fld id="{8221D9F8-5E7E-4BCD-9C26-335A05766C37}" type="datetime1">
              <a:rPr lang="ja-JP" altLang="en-US" smtClean="0"/>
              <a:pPr/>
              <a:t>2023/9/23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21A2121D-0ADF-4030-BB98-E654A7C5287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hirakijava.github.io/suppor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dk.java.ne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dk.java.net/12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JDK 18</a:t>
            </a:r>
            <a:r>
              <a:rPr kumimoji="1" lang="ja-JP" altLang="en-US" dirty="0"/>
              <a:t>以降のインストール／デスクトップ編</a:t>
            </a:r>
            <a:br>
              <a:rPr kumimoji="1" lang="en-US" altLang="ja-JP" dirty="0"/>
            </a:br>
            <a:r>
              <a:rPr lang="en-US" altLang="ja-JP" dirty="0"/>
              <a:t>(Windows 10/11 (64 bit))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「見ひらきで学べる</a:t>
            </a:r>
            <a:r>
              <a:rPr kumimoji="1" lang="en-US" altLang="ja-JP" dirty="0"/>
              <a:t>Java</a:t>
            </a:r>
            <a:r>
              <a:rPr kumimoji="1" lang="ja-JP" altLang="en-US" dirty="0"/>
              <a:t>プログラミング」補足資料</a:t>
            </a:r>
            <a:endParaRPr lang="en-US" altLang="ja-JP" dirty="0"/>
          </a:p>
          <a:p>
            <a:r>
              <a:rPr lang="en-US" altLang="ja-JP" dirty="0"/>
              <a:t>(C)</a:t>
            </a:r>
            <a:r>
              <a:rPr lang="ja-JP" altLang="en-US" dirty="0"/>
              <a:t> </a:t>
            </a:r>
            <a:r>
              <a:rPr lang="en-US" altLang="ja-JP" dirty="0"/>
              <a:t>2019</a:t>
            </a:r>
            <a:r>
              <a:rPr lang="ja-JP" altLang="en-US" dirty="0"/>
              <a:t> 古井陽之助</a:t>
            </a:r>
            <a:r>
              <a:rPr lang="en-US" altLang="ja-JP" dirty="0"/>
              <a:t>,</a:t>
            </a:r>
            <a:r>
              <a:rPr lang="ja-JP" altLang="en-US" dirty="0"/>
              <a:t> 神屋郁子</a:t>
            </a:r>
            <a:r>
              <a:rPr lang="en-US" altLang="ja-JP" dirty="0"/>
              <a:t>, </a:t>
            </a:r>
            <a:r>
              <a:rPr lang="ja-JP" altLang="en-US" dirty="0"/>
              <a:t>下川俊彦</a:t>
            </a:r>
            <a:r>
              <a:rPr lang="en-US" altLang="ja-JP" dirty="0"/>
              <a:t>, </a:t>
            </a:r>
            <a:r>
              <a:rPr lang="ja-JP" altLang="en-US" dirty="0"/>
              <a:t>合志和晃</a:t>
            </a:r>
            <a:r>
              <a:rPr lang="en-US" altLang="ja-JP" dirty="0"/>
              <a:t>.</a:t>
            </a:r>
          </a:p>
          <a:p>
            <a:r>
              <a:rPr lang="en-US" altLang="ja-JP" dirty="0">
                <a:hlinkClick r:id="rId2"/>
              </a:rPr>
              <a:t>https://mihirakijava.github.io/support/</a:t>
            </a:r>
            <a:endParaRPr lang="en-US" alt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2023/09</a:t>
            </a:r>
            <a:r>
              <a:rPr kumimoji="1" lang="ja-JP" altLang="en-US" dirty="0"/>
              <a:t>版</a:t>
            </a:r>
          </a:p>
        </p:txBody>
      </p:sp>
    </p:spTree>
    <p:extLst>
      <p:ext uri="{BB962C8B-B14F-4D97-AF65-F5344CB8AC3E}">
        <p14:creationId xmlns:p14="http://schemas.microsoft.com/office/powerpoint/2010/main" val="862005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1426" y="4135245"/>
            <a:ext cx="4001058" cy="20957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071" y="2161288"/>
            <a:ext cx="3421858" cy="1257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27" y="2790026"/>
            <a:ext cx="4679333" cy="34599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(5) </a:t>
            </a:r>
            <a:r>
              <a:rPr lang="ja-JP" altLang="en-US" dirty="0"/>
              <a:t>圧縮ファイルを展開（続き）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入力内容を確認したうえで</a:t>
            </a:r>
            <a:br>
              <a:rPr lang="en-US" altLang="ja-JP" dirty="0"/>
            </a:br>
            <a:r>
              <a:rPr lang="ja-JP" altLang="en-US" dirty="0"/>
              <a:t>展開を開始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展開処理の完了を待つ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フォルダが開く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295239" y="5949280"/>
            <a:ext cx="738899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2967744" y="5301208"/>
            <a:ext cx="1584000" cy="432000"/>
          </a:xfrm>
          <a:prstGeom prst="wedgeRoundRectCallout">
            <a:avLst>
              <a:gd name="adj1" fmla="val 39880"/>
              <a:gd name="adj2" fmla="val 855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展開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1937794" y="4077072"/>
            <a:ext cx="707721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3" name="角丸四角形吹き出し 22"/>
          <p:cNvSpPr/>
          <p:nvPr/>
        </p:nvSpPr>
        <p:spPr>
          <a:xfrm>
            <a:off x="1937794" y="3290179"/>
            <a:ext cx="3672408" cy="432000"/>
          </a:xfrm>
          <a:prstGeom prst="wedgeRoundRectCallout">
            <a:avLst>
              <a:gd name="adj1" fmla="val -38374"/>
              <a:gd name="adj2" fmla="val 908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「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Desktop\java</a:t>
            </a:r>
            <a:r>
              <a:rPr kumimoji="1" lang="ja-JP" altLang="en-US" sz="2400" dirty="0">
                <a:solidFill>
                  <a:schemeClr val="tx1"/>
                </a:solidFill>
              </a:rPr>
              <a:t>」を確認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8400255" y="5335166"/>
            <a:ext cx="633747" cy="254162"/>
          </a:xfrm>
          <a:prstGeom prst="round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8343257" y="4935502"/>
            <a:ext cx="1022424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9" name="角丸四角形 18"/>
          <p:cNvSpPr/>
          <p:nvPr/>
        </p:nvSpPr>
        <p:spPr>
          <a:xfrm>
            <a:off x="1303604" y="4192953"/>
            <a:ext cx="1714310" cy="2284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2967744" y="4581192"/>
            <a:ext cx="2304000" cy="432000"/>
          </a:xfrm>
          <a:prstGeom prst="wedgeRoundRectCallout">
            <a:avLst>
              <a:gd name="adj1" fmla="val -45757"/>
              <a:gd name="adj2" fmla="val -8685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>
                <a:solidFill>
                  <a:schemeClr val="tx1"/>
                </a:solidFill>
              </a:rPr>
              <a:t> チェックする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132356" y="5414296"/>
            <a:ext cx="2448000" cy="936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JDK</a:t>
            </a:r>
            <a:r>
              <a:rPr lang="ja-JP" altLang="en-US" sz="2000" dirty="0">
                <a:solidFill>
                  <a:schemeClr val="tx1"/>
                </a:solidFill>
              </a:rPr>
              <a:t>のフォルダ名は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版によって異なる。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これは</a:t>
            </a:r>
            <a:r>
              <a:rPr lang="en-US" altLang="ja-JP" sz="2000" dirty="0">
                <a:solidFill>
                  <a:schemeClr val="tx1"/>
                </a:solidFill>
              </a:rPr>
              <a:t>JDK 18</a:t>
            </a:r>
            <a:r>
              <a:rPr lang="ja-JP" altLang="en-US" sz="2000" dirty="0">
                <a:solidFill>
                  <a:schemeClr val="tx1"/>
                </a:solidFill>
              </a:rPr>
              <a:t>の例</a:t>
            </a:r>
          </a:p>
        </p:txBody>
      </p:sp>
      <p:cxnSp>
        <p:nvCxnSpPr>
          <p:cNvPr id="12" name="直線コネクタ 11"/>
          <p:cNvCxnSpPr>
            <a:stCxn id="17" idx="2"/>
            <a:endCxn id="6" idx="1"/>
          </p:cNvCxnSpPr>
          <p:nvPr/>
        </p:nvCxnSpPr>
        <p:spPr bwMode="auto">
          <a:xfrm>
            <a:off x="8717129" y="5589328"/>
            <a:ext cx="415227" cy="292968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none" w="lg" len="lg"/>
          </a:ln>
          <a:effectLst/>
        </p:spPr>
      </p:cxnSp>
      <p:sp>
        <p:nvSpPr>
          <p:cNvPr id="24" name="正方形/長方形 23"/>
          <p:cNvSpPr/>
          <p:nvPr/>
        </p:nvSpPr>
        <p:spPr>
          <a:xfrm>
            <a:off x="8950023" y="4086149"/>
            <a:ext cx="2160000" cy="36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デスクトップ </a:t>
            </a:r>
            <a:r>
              <a:rPr lang="en-US" altLang="ja-JP" sz="2000" dirty="0">
                <a:solidFill>
                  <a:schemeClr val="tx1"/>
                </a:solidFill>
              </a:rPr>
              <a:t>&gt; java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 flipH="1">
            <a:off x="9084332" y="4446149"/>
            <a:ext cx="360041" cy="314999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24558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3" grpId="0" animBg="1"/>
      <p:bldP spid="17" grpId="0" animBg="1"/>
      <p:bldP spid="19" grpId="0" animBg="1"/>
      <p:bldP spid="20" grpId="0" animBg="1"/>
      <p:bldP spid="6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866" y="2077888"/>
            <a:ext cx="4001058" cy="20957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(6) </a:t>
            </a:r>
            <a:r>
              <a:rPr lang="ja-JP" altLang="en-US" dirty="0"/>
              <a:t>展開結果を確認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のフォルダを開く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JDK</a:t>
            </a:r>
            <a:r>
              <a:rPr lang="ja-JP" altLang="en-US" dirty="0"/>
              <a:t>のフォルダの中身を確認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/>
              <a:t>デスクトップにフォルダ </a:t>
            </a:r>
            <a:r>
              <a:rPr kumimoji="1" lang="en-US" altLang="ja-JP" dirty="0"/>
              <a:t>java</a:t>
            </a:r>
            <a:r>
              <a:rPr kumimoji="1" lang="ja-JP" altLang="en-US" dirty="0"/>
              <a:t> の</a:t>
            </a:r>
            <a:br>
              <a:rPr lang="en-US" altLang="ja-JP" dirty="0"/>
            </a:br>
            <a:r>
              <a:rPr lang="ja-JP" altLang="en-US" dirty="0"/>
              <a:t>アイコンが現れたことも確認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3539716" y="2906248"/>
            <a:ext cx="1800000" cy="432000"/>
          </a:xfrm>
          <a:prstGeom prst="wedgeRoundRectCallout">
            <a:avLst>
              <a:gd name="adj1" fmla="val -47582"/>
              <a:gd name="adj2" fmla="val 7390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2819636" y="3279546"/>
            <a:ext cx="648072" cy="25416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6" y="4644295"/>
            <a:ext cx="4001058" cy="28578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0" y="2749598"/>
            <a:ext cx="1924319" cy="1857634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8457951" y="3356992"/>
            <a:ext cx="864096" cy="742867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81534" y="4945258"/>
            <a:ext cx="3600000" cy="72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FF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/>
              <a:t>フォルダ </a:t>
            </a:r>
            <a:r>
              <a:rPr lang="en-US" altLang="ja-JP" sz="2000" dirty="0"/>
              <a:t>java </a:t>
            </a:r>
            <a:r>
              <a:rPr lang="ja-JP" altLang="en-US" sz="2000" dirty="0"/>
              <a:t>を開くときには</a:t>
            </a:r>
            <a:endParaRPr lang="en-US" altLang="ja-JP" sz="2000" dirty="0"/>
          </a:p>
          <a:p>
            <a:pPr algn="ctr"/>
            <a:r>
              <a:rPr kumimoji="1" lang="ja-JP" altLang="en-US" sz="2000" dirty="0"/>
              <a:t>このアイコンをダブルクリック</a:t>
            </a:r>
          </a:p>
        </p:txBody>
      </p:sp>
      <p:cxnSp>
        <p:nvCxnSpPr>
          <p:cNvPr id="24" name="直線コネクタ 23"/>
          <p:cNvCxnSpPr>
            <a:stCxn id="21" idx="2"/>
            <a:endCxn id="23" idx="0"/>
          </p:cNvCxnSpPr>
          <p:nvPr/>
        </p:nvCxnSpPr>
        <p:spPr bwMode="auto">
          <a:xfrm flipH="1">
            <a:off x="8581534" y="4099859"/>
            <a:ext cx="308465" cy="84539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ash"/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320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21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JDK</a:t>
            </a:r>
            <a:r>
              <a:rPr kumimoji="1" lang="ja-JP" altLang="en-US" dirty="0"/>
              <a:t>の使用環境の設定</a:t>
            </a:r>
          </a:p>
        </p:txBody>
      </p:sp>
    </p:spTree>
    <p:extLst>
      <p:ext uri="{BB962C8B-B14F-4D97-AF65-F5344CB8AC3E}">
        <p14:creationId xmlns:p14="http://schemas.microsoft.com/office/powerpoint/2010/main" val="271757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34" y="2067993"/>
            <a:ext cx="2438740" cy="47250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の使用環境の設定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 </a:t>
            </a:r>
            <a:r>
              <a:rPr lang="ja-JP" altLang="en-US" dirty="0"/>
              <a:t>テキストエディタを開く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スタートメニューから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「メモ帳」が開く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991427" y="5396601"/>
            <a:ext cx="1440000" cy="432000"/>
          </a:xfrm>
          <a:prstGeom prst="wedgeRoundRectCallout">
            <a:avLst>
              <a:gd name="adj1" fmla="val -42844"/>
              <a:gd name="adj2" fmla="val 838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②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67010" y="3396561"/>
            <a:ext cx="2880000" cy="432000"/>
          </a:xfrm>
          <a:prstGeom prst="wedgeRoundRectCallout">
            <a:avLst>
              <a:gd name="adj1" fmla="val -37780"/>
              <a:gd name="adj2" fmla="val -827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</a:t>
            </a:r>
            <a:r>
              <a:rPr kumimoji="1" lang="en-US" altLang="ja-JP" sz="2000" dirty="0">
                <a:solidFill>
                  <a:schemeClr val="tx1"/>
                </a:solidFill>
              </a:rPr>
              <a:t>[Windows</a:t>
            </a:r>
            <a:r>
              <a:rPr kumimoji="1" lang="ja-JP" altLang="en-US" sz="2000" dirty="0">
                <a:solidFill>
                  <a:schemeClr val="tx1"/>
                </a:solidFill>
              </a:rPr>
              <a:t>アクセサリ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62698" y="2822052"/>
            <a:ext cx="1471365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793904" y="6100937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27" y="2132856"/>
            <a:ext cx="5407145" cy="3097963"/>
          </a:xfrm>
          <a:prstGeom prst="rect">
            <a:avLst/>
          </a:prstGeom>
        </p:spPr>
      </p:pic>
      <p:sp>
        <p:nvSpPr>
          <p:cNvPr id="8" name="左矢印吹き出し 7"/>
          <p:cNvSpPr/>
          <p:nvPr/>
        </p:nvSpPr>
        <p:spPr>
          <a:xfrm>
            <a:off x="3359696" y="5807485"/>
            <a:ext cx="6480000" cy="720000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（参考）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r>
              <a:rPr kumimoji="1" lang="ja-JP" altLang="en-US" sz="2000" dirty="0">
                <a:solidFill>
                  <a:schemeClr val="tx1"/>
                </a:solidFill>
              </a:rPr>
              <a:t>を右クリックすると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</p:spTree>
    <p:extLst>
      <p:ext uri="{BB962C8B-B14F-4D97-AF65-F5344CB8AC3E}">
        <p14:creationId xmlns:p14="http://schemas.microsoft.com/office/powerpoint/2010/main" val="305783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2" grpId="0" animBg="1"/>
      <p:bldP spid="1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985" y="4678440"/>
            <a:ext cx="4763165" cy="11431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178" y="3235396"/>
            <a:ext cx="4001058" cy="28578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正方形/長方形 16"/>
          <p:cNvSpPr/>
          <p:nvPr/>
        </p:nvSpPr>
        <p:spPr>
          <a:xfrm>
            <a:off x="7824192" y="3094745"/>
            <a:ext cx="1512168" cy="373718"/>
          </a:xfrm>
          <a:prstGeom prst="rect">
            <a:avLst/>
          </a:prstGeom>
          <a:solidFill>
            <a:srgbClr val="FFFF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の使用環境の設定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 </a:t>
            </a:r>
            <a:r>
              <a:rPr lang="ja-JP" altLang="en-US" dirty="0"/>
              <a:t>バッチ処理を記述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のフォルダを開いておく</a:t>
            </a:r>
            <a:endParaRPr lang="en-US" altLang="ja-JP" dirty="0"/>
          </a:p>
          <a:p>
            <a:r>
              <a:rPr lang="ja-JP" altLang="en-US" dirty="0"/>
              <a:t>アドレス部分をクリックし全選択</a:t>
            </a:r>
            <a:endParaRPr lang="en-US" altLang="ja-JP" dirty="0"/>
          </a:p>
          <a:p>
            <a:r>
              <a:rPr lang="ja-JP" altLang="en-US" dirty="0"/>
              <a:t>コピー（</a:t>
            </a:r>
            <a:r>
              <a:rPr lang="en-US" altLang="ja-JP" dirty="0"/>
              <a:t>[Ctrl]+[C] </a:t>
            </a:r>
            <a:r>
              <a:rPr lang="ja-JP" altLang="en-US" dirty="0"/>
              <a:t>キー）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「メモ帳」に貼り付け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[Ctrl]+[V]</a:t>
            </a:r>
            <a:r>
              <a:rPr lang="ja-JP" altLang="en-US" dirty="0"/>
              <a:t> キー）</a:t>
            </a:r>
            <a:endParaRPr lang="en-US" altLang="ja-JP" dirty="0"/>
          </a:p>
          <a:p>
            <a:r>
              <a:rPr lang="ja-JP" altLang="en-US" dirty="0"/>
              <a:t>次のように</a:t>
            </a:r>
            <a:r>
              <a:rPr lang="en-US" altLang="ja-JP" dirty="0"/>
              <a:t>2</a:t>
            </a:r>
            <a:r>
              <a:rPr lang="ja-JP" altLang="en-US" dirty="0"/>
              <a:t>行記述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14</a:t>
            </a:fld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2257884" y="4080988"/>
            <a:ext cx="1944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7307394" y="5373216"/>
            <a:ext cx="2520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600056" y="3074314"/>
            <a:ext cx="4763165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 PATH=</a:t>
            </a:r>
            <a:r>
              <a:rPr kumimoji="1" lang="ja-JP" altLang="en-US" sz="2000" dirty="0">
                <a:solidFill>
                  <a:srgbClr val="C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貼り付け部分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\bin;%PATH%</a:t>
            </a:r>
          </a:p>
          <a:p>
            <a:r>
              <a:rPr lang="en-US" altLang="ja-JP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cmd</a:t>
            </a:r>
            <a:endParaRPr kumimoji="1" lang="ja-JP" altLang="en-US" sz="2000" dirty="0" err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U ターン矢印 13"/>
          <p:cNvSpPr/>
          <p:nvPr/>
        </p:nvSpPr>
        <p:spPr>
          <a:xfrm flipV="1">
            <a:off x="3192934" y="4105322"/>
            <a:ext cx="4631260" cy="1870488"/>
          </a:xfrm>
          <a:prstGeom prst="uturnArrow">
            <a:avLst>
              <a:gd name="adj1" fmla="val 4140"/>
              <a:gd name="adj2" fmla="val 6525"/>
              <a:gd name="adj3" fmla="val 12544"/>
              <a:gd name="adj4" fmla="val 43750"/>
              <a:gd name="adj5" fmla="val 28711"/>
            </a:avLst>
          </a:prstGeom>
          <a:solidFill>
            <a:srgbClr val="C000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325043" y="5265877"/>
            <a:ext cx="2160000" cy="432000"/>
          </a:xfrm>
          <a:prstGeom prst="wedgeRoundRectCallout">
            <a:avLst>
              <a:gd name="adj1" fmla="val 38458"/>
              <a:gd name="adj2" fmla="val 8654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コピー＆貼り付け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8027394" y="3648850"/>
            <a:ext cx="2160000" cy="720000"/>
          </a:xfrm>
          <a:prstGeom prst="wedgeRoundRectCallout">
            <a:avLst>
              <a:gd name="adj1" fmla="val 36650"/>
              <a:gd name="adj2" fmla="val -7987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コロン「</a:t>
            </a:r>
            <a:r>
              <a:rPr lang="en-US" altLang="ja-JP" sz="2000" b="1" dirty="0">
                <a:solidFill>
                  <a:srgbClr val="C00000"/>
                </a:solidFill>
              </a:rPr>
              <a:t>:</a:t>
            </a:r>
            <a:r>
              <a:rPr lang="ja-JP" altLang="en-US" sz="2000" dirty="0">
                <a:solidFill>
                  <a:schemeClr val="tx1"/>
                </a:solidFill>
              </a:rPr>
              <a:t>」ではなく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セミコロン「</a:t>
            </a:r>
            <a:r>
              <a:rPr lang="en-US" altLang="ja-JP" sz="2000" dirty="0">
                <a:solidFill>
                  <a:srgbClr val="C00000"/>
                </a:solidFill>
              </a:rPr>
              <a:t>;</a:t>
            </a:r>
            <a:r>
              <a:rPr lang="ja-JP" altLang="en-US" sz="2000" dirty="0">
                <a:solidFill>
                  <a:schemeClr val="tx1"/>
                </a:solidFill>
              </a:rPr>
              <a:t>」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09600" y="4518168"/>
            <a:ext cx="5384800" cy="459004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C:\Users\</a:t>
            </a:r>
            <a:r>
              <a:rPr lang="ja-JP" altLang="en-US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ユーザ名</a:t>
            </a:r>
            <a:r>
              <a:rPr lang="en-US" altLang="ja-JP" sz="2000" dirty="0">
                <a:solidFill>
                  <a:schemeClr val="tx1"/>
                </a:solidFill>
              </a:rPr>
              <a:t>\Desktop\java\</a:t>
            </a:r>
            <a:r>
              <a:rPr lang="en-US" altLang="ja-JP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JDK</a:t>
            </a:r>
            <a:r>
              <a:rPr lang="ja-JP" altLang="en-US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フォルダ</a:t>
            </a:r>
          </a:p>
        </p:txBody>
      </p:sp>
      <p:cxnSp>
        <p:nvCxnSpPr>
          <p:cNvPr id="22" name="直線コネクタ 21"/>
          <p:cNvCxnSpPr/>
          <p:nvPr/>
        </p:nvCxnSpPr>
        <p:spPr bwMode="auto">
          <a:xfrm flipV="1">
            <a:off x="2423592" y="4149080"/>
            <a:ext cx="288032" cy="367794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0426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4" grpId="0" animBg="1"/>
      <p:bldP spid="25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(3) </a:t>
            </a:r>
            <a:r>
              <a:rPr lang="ja-JP" altLang="en-US" dirty="0"/>
              <a:t>バッチファイルを保存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メニューから</a:t>
            </a:r>
            <a:br>
              <a:rPr lang="en-US" altLang="ja-JP" dirty="0"/>
            </a:br>
            <a:r>
              <a:rPr lang="en-US" altLang="ja-JP" dirty="0"/>
              <a:t>[</a:t>
            </a:r>
            <a:r>
              <a:rPr lang="ja-JP" altLang="en-US" dirty="0"/>
              <a:t>ファイル</a:t>
            </a:r>
            <a:r>
              <a:rPr lang="en-US" altLang="ja-JP" dirty="0"/>
              <a:t>]-[</a:t>
            </a:r>
            <a:r>
              <a:rPr lang="ja-JP" altLang="en-US" dirty="0"/>
              <a:t>名前を付けて保存</a:t>
            </a:r>
            <a:r>
              <a:rPr lang="en-US" altLang="ja-JP" dirty="0"/>
              <a:t>]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フォルダ </a:t>
            </a:r>
            <a:r>
              <a:rPr lang="en-US" altLang="ja-JP" dirty="0"/>
              <a:t>java </a:t>
            </a:r>
            <a:r>
              <a:rPr lang="ja-JP" altLang="en-US" dirty="0"/>
              <a:t>に「</a:t>
            </a:r>
            <a:r>
              <a:rPr lang="en-US" altLang="ja-JP" b="1" dirty="0">
                <a:solidFill>
                  <a:srgbClr val="C00000"/>
                </a:solidFill>
              </a:rPr>
              <a:t>javaenv.bat</a:t>
            </a:r>
            <a:r>
              <a:rPr lang="ja-JP" altLang="en-US" dirty="0"/>
              <a:t>」</a:t>
            </a:r>
            <a:br>
              <a:rPr lang="en-US" altLang="ja-JP" dirty="0"/>
            </a:br>
            <a:r>
              <a:rPr lang="ja-JP" altLang="en-US" dirty="0"/>
              <a:t>として保存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4343" y="2597080"/>
            <a:ext cx="4770786" cy="4092511"/>
          </a:xfrm>
          <a:prstGeom prst="rect">
            <a:avLst/>
          </a:prstGeom>
        </p:spPr>
      </p:pic>
      <p:cxnSp>
        <p:nvCxnSpPr>
          <p:cNvPr id="26" name="直線コネクタ 25"/>
          <p:cNvCxnSpPr/>
          <p:nvPr/>
        </p:nvCxnSpPr>
        <p:spPr bwMode="auto">
          <a:xfrm>
            <a:off x="7841064" y="3089790"/>
            <a:ext cx="93610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4" name="角丸四角形 23"/>
          <p:cNvSpPr/>
          <p:nvPr/>
        </p:nvSpPr>
        <p:spPr>
          <a:xfrm>
            <a:off x="7390476" y="5350402"/>
            <a:ext cx="1224136" cy="28824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6744312" y="4417919"/>
            <a:ext cx="2160000" cy="720000"/>
          </a:xfrm>
          <a:prstGeom prst="wedgeRoundRectCallout">
            <a:avLst>
              <a:gd name="adj1" fmla="val -4289"/>
              <a:gd name="adj2" fmla="val 713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④ ファイル名は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「</a:t>
            </a:r>
            <a:r>
              <a:rPr lang="en-US" altLang="ja-JP" sz="2000" b="1" dirty="0">
                <a:solidFill>
                  <a:srgbClr val="C00000"/>
                </a:solidFill>
              </a:rPr>
              <a:t>javaenv.bat</a:t>
            </a:r>
            <a:r>
              <a:rPr lang="ja-JP" altLang="en-US" sz="2000" dirty="0">
                <a:solidFill>
                  <a:schemeClr val="tx1"/>
                </a:solidFill>
              </a:rPr>
              <a:t>」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8450487" y="5868305"/>
            <a:ext cx="1213667" cy="23082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8980899" y="4417919"/>
            <a:ext cx="2160000" cy="720000"/>
          </a:xfrm>
          <a:prstGeom prst="wedgeRoundRectCallout">
            <a:avLst>
              <a:gd name="adj1" fmla="val -47747"/>
              <a:gd name="adj2" fmla="val 14154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⑤ 文字コードは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[</a:t>
            </a:r>
            <a:r>
              <a:rPr lang="en-US" altLang="ja-JP" sz="2000" b="1" dirty="0">
                <a:solidFill>
                  <a:srgbClr val="C00000"/>
                </a:solidFill>
              </a:rPr>
              <a:t>ANSI</a:t>
            </a:r>
            <a:r>
              <a:rPr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9681488" y="5868305"/>
            <a:ext cx="719809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9903847" y="5229200"/>
            <a:ext cx="1440000" cy="432000"/>
          </a:xfrm>
          <a:prstGeom prst="wedgeRoundRectCallout">
            <a:avLst>
              <a:gd name="adj1" fmla="val -41386"/>
              <a:gd name="adj2" fmla="val 8668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⑥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保存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8523714" y="2095055"/>
            <a:ext cx="2304000" cy="720000"/>
          </a:xfrm>
          <a:prstGeom prst="wedgeRoundRectCallout">
            <a:avLst>
              <a:gd name="adj1" fmla="val -40095"/>
              <a:gd name="adj2" fmla="val 6301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kumimoji="1" lang="ja-JP" altLang="en-US" sz="2000" dirty="0">
                <a:solidFill>
                  <a:schemeClr val="tx1"/>
                </a:solidFill>
              </a:rPr>
              <a:t> 保存先は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デスクトップの</a:t>
            </a:r>
            <a:r>
              <a:rPr kumimoji="1" lang="en-US" altLang="ja-JP" sz="2000" dirty="0">
                <a:solidFill>
                  <a:schemeClr val="tx1"/>
                </a:solidFill>
              </a:rPr>
              <a:t> java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239" y="2906877"/>
            <a:ext cx="4001058" cy="22863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3" name="角丸四角形 22"/>
          <p:cNvSpPr/>
          <p:nvPr/>
        </p:nvSpPr>
        <p:spPr>
          <a:xfrm>
            <a:off x="1379476" y="3140328"/>
            <a:ext cx="684076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2639960" y="3289146"/>
            <a:ext cx="1656000" cy="432000"/>
          </a:xfrm>
          <a:prstGeom prst="wedgeRoundRectCallout">
            <a:avLst>
              <a:gd name="adj1" fmla="val -79707"/>
              <a:gd name="adj2" fmla="val -3500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</a:t>
            </a:r>
            <a:r>
              <a:rPr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ファイル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1379476" y="4205155"/>
            <a:ext cx="2664296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2639960" y="3727393"/>
            <a:ext cx="2736000" cy="432000"/>
          </a:xfrm>
          <a:prstGeom prst="wedgeRoundRectCallout">
            <a:avLst>
              <a:gd name="adj1" fmla="val -60076"/>
              <a:gd name="adj2" fmla="val 5067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名前を付けて保存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192" y="3547267"/>
            <a:ext cx="2812173" cy="20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2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9" grpId="0" animBg="1"/>
      <p:bldP spid="31" grpId="0" animBg="1"/>
      <p:bldP spid="34" grpId="0" animBg="1"/>
      <p:bldP spid="35" grpId="0" animBg="1"/>
      <p:bldP spid="37" grpId="0" animBg="1"/>
      <p:bldP spid="23" grpId="0" animBg="1"/>
      <p:bldP spid="27" grpId="0" animBg="1"/>
      <p:bldP spid="28" grpId="0" animBg="1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400" y="2559464"/>
            <a:ext cx="5715798" cy="38105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084" y="3176971"/>
            <a:ext cx="3810532" cy="28578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の使用環境の設定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(4) </a:t>
            </a:r>
            <a:r>
              <a:rPr lang="ja-JP" altLang="en-US" dirty="0"/>
              <a:t>確認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フォルダ </a:t>
            </a:r>
            <a:r>
              <a:rPr lang="en-US" altLang="ja-JP" dirty="0"/>
              <a:t>java </a:t>
            </a:r>
            <a:r>
              <a:rPr lang="ja-JP" altLang="en-US" dirty="0"/>
              <a:t>にある</a:t>
            </a:r>
            <a:br>
              <a:rPr lang="en-US" altLang="ja-JP" dirty="0"/>
            </a:br>
            <a:r>
              <a:rPr lang="en-US" altLang="ja-JP" dirty="0"/>
              <a:t>javaenv.bat </a:t>
            </a:r>
            <a:r>
              <a:rPr lang="ja-JP" altLang="en-US" dirty="0"/>
              <a:t>をダブルクリック</a:t>
            </a:r>
            <a:endParaRPr lang="en-US" altLang="ja-JP" dirty="0"/>
          </a:p>
          <a:p>
            <a:r>
              <a:rPr lang="ja-JP" altLang="en-US" dirty="0"/>
              <a:t>コマンドプロンプト（右図）が開く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のバージョン番号を確認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16</a:t>
            </a:fld>
            <a:endParaRPr lang="ja-JP" altLang="en-US"/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8002515" y="4856545"/>
            <a:ext cx="10801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4" name="角丸四角形吹き出し 33"/>
          <p:cNvSpPr/>
          <p:nvPr/>
        </p:nvSpPr>
        <p:spPr>
          <a:xfrm>
            <a:off x="8146531" y="4064505"/>
            <a:ext cx="2880000" cy="432000"/>
          </a:xfrm>
          <a:prstGeom prst="wedgeRoundRectCallout">
            <a:avLst>
              <a:gd name="adj1" fmla="val -37829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② </a:t>
            </a:r>
            <a:r>
              <a:rPr kumimoji="1" lang="en-US" altLang="ja-JP" sz="2000" b="1" dirty="0">
                <a:solidFill>
                  <a:srgbClr val="C00000"/>
                </a:solidFill>
              </a:rPr>
              <a:t>java -version</a:t>
            </a:r>
            <a:r>
              <a:rPr kumimoji="1" lang="en-US" altLang="ja-JP" sz="2000" dirty="0">
                <a:solidFill>
                  <a:schemeClr val="tx1"/>
                </a:solidFill>
              </a:rPr>
              <a:t> </a:t>
            </a:r>
            <a:r>
              <a:rPr lang="ja-JP" altLang="en-US" sz="2000" dirty="0">
                <a:solidFill>
                  <a:schemeClr val="tx1"/>
                </a:solidFill>
              </a:rPr>
              <a:t>を実行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2910662" y="5097558"/>
            <a:ext cx="2160000" cy="432000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2818877" y="4581128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711332" y="5793704"/>
            <a:ext cx="2880000" cy="432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バージョンが表示される</a:t>
            </a:r>
          </a:p>
        </p:txBody>
      </p:sp>
      <p:cxnSp>
        <p:nvCxnSpPr>
          <p:cNvPr id="18" name="直線コネクタ 17"/>
          <p:cNvCxnSpPr>
            <a:stCxn id="16" idx="0"/>
          </p:cNvCxnSpPr>
          <p:nvPr/>
        </p:nvCxnSpPr>
        <p:spPr bwMode="auto">
          <a:xfrm flipH="1" flipV="1">
            <a:off x="7462455" y="5039109"/>
            <a:ext cx="688877" cy="754595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7210427" y="5000561"/>
            <a:ext cx="360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3223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9" grpId="0" animBg="1"/>
      <p:bldP spid="22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プログラムの入力</a:t>
            </a:r>
          </a:p>
        </p:txBody>
      </p:sp>
    </p:spTree>
    <p:extLst>
      <p:ext uri="{BB962C8B-B14F-4D97-AF65-F5344CB8AC3E}">
        <p14:creationId xmlns:p14="http://schemas.microsoft.com/office/powerpoint/2010/main" val="1471860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34" y="2067993"/>
            <a:ext cx="2438740" cy="47250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 </a:t>
            </a:r>
            <a:r>
              <a:rPr lang="ja-JP" altLang="en-US" dirty="0"/>
              <a:t>テキストエディタを開く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スタートメニューから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「メモ帳」を開く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991427" y="5396601"/>
            <a:ext cx="1773883" cy="459004"/>
          </a:xfrm>
          <a:prstGeom prst="wedgeRoundRectCallout">
            <a:avLst>
              <a:gd name="adj1" fmla="val -42844"/>
              <a:gd name="adj2" fmla="val 838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009928" y="3397510"/>
            <a:ext cx="3510008" cy="459004"/>
          </a:xfrm>
          <a:prstGeom prst="wedgeRoundRectCallout">
            <a:avLst>
              <a:gd name="adj1" fmla="val -37780"/>
              <a:gd name="adj2" fmla="val -827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[Windows</a:t>
            </a:r>
            <a:r>
              <a:rPr kumimoji="1" lang="ja-JP" altLang="en-US" sz="2400" dirty="0">
                <a:solidFill>
                  <a:schemeClr val="tx1"/>
                </a:solidFill>
              </a:rPr>
              <a:t>アクセサリ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62698" y="2822052"/>
            <a:ext cx="1471365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793904" y="6100937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27" y="2132856"/>
            <a:ext cx="5407145" cy="3097963"/>
          </a:xfrm>
          <a:prstGeom prst="rect">
            <a:avLst/>
          </a:prstGeom>
        </p:spPr>
      </p:pic>
      <p:sp>
        <p:nvSpPr>
          <p:cNvPr id="8" name="左矢印吹き出し 7"/>
          <p:cNvSpPr/>
          <p:nvPr/>
        </p:nvSpPr>
        <p:spPr>
          <a:xfrm>
            <a:off x="3359696" y="5807485"/>
            <a:ext cx="7056784" cy="738926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（参考）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r>
              <a:rPr kumimoji="1" lang="ja-JP" altLang="en-US" sz="2000" dirty="0">
                <a:solidFill>
                  <a:schemeClr val="tx1"/>
                </a:solidFill>
              </a:rPr>
              <a:t>を右クリックすると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</p:spTree>
    <p:extLst>
      <p:ext uri="{BB962C8B-B14F-4D97-AF65-F5344CB8AC3E}">
        <p14:creationId xmlns:p14="http://schemas.microsoft.com/office/powerpoint/2010/main" val="179540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2" grpId="0" animBg="1"/>
      <p:bldP spid="1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</a:t>
            </a:r>
            <a:r>
              <a:rPr lang="ja-JP" altLang="en-US" dirty="0"/>
              <a:t> プログラムの入力と保存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プログラムを入力</a:t>
            </a:r>
            <a:endParaRPr lang="en-US" altLang="ja-JP" dirty="0"/>
          </a:p>
          <a:p>
            <a:pPr lvl="1"/>
            <a:r>
              <a:rPr lang="ja-JP" altLang="en-US" dirty="0"/>
              <a:t>この例は</a:t>
            </a:r>
            <a:r>
              <a:rPr lang="en-US" altLang="ja-JP" dirty="0"/>
              <a:t>3.4</a:t>
            </a:r>
            <a:r>
              <a:rPr lang="ja-JP" altLang="en-US" dirty="0"/>
              <a:t>節のリスト</a:t>
            </a:r>
            <a:r>
              <a:rPr lang="en-US" altLang="ja-JP" dirty="0"/>
              <a:t>3.16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ファイルに上書き保存</a:t>
            </a:r>
            <a:endParaRPr lang="en-US" altLang="ja-JP" dirty="0"/>
          </a:p>
          <a:p>
            <a:pPr lvl="1"/>
            <a:r>
              <a:rPr lang="en-US" altLang="ja-JP" dirty="0"/>
              <a:t>[Ctrl]+[S] </a:t>
            </a:r>
            <a:r>
              <a:rPr lang="ja-JP" altLang="en-US" dirty="0"/>
              <a:t>でも</a:t>
            </a:r>
            <a:r>
              <a:rPr lang="en-US" altLang="ja-JP" dirty="0"/>
              <a:t>OK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19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17" y="3091381"/>
            <a:ext cx="4763165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181" y="3091381"/>
            <a:ext cx="4753638" cy="284837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9" name="角丸四角形 8"/>
          <p:cNvSpPr/>
          <p:nvPr/>
        </p:nvSpPr>
        <p:spPr>
          <a:xfrm>
            <a:off x="6456040" y="3338694"/>
            <a:ext cx="66689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680176" y="4703798"/>
            <a:ext cx="2520280" cy="453394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上書き</a:t>
            </a:r>
            <a:r>
              <a:rPr lang="ja-JP" altLang="en-US" sz="2400" dirty="0">
                <a:solidFill>
                  <a:schemeClr val="tx1"/>
                </a:solidFill>
              </a:rPr>
              <a:t>保存</a:t>
            </a:r>
            <a:r>
              <a:rPr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7195590" y="2852936"/>
            <a:ext cx="2037463" cy="453394"/>
          </a:xfrm>
          <a:prstGeom prst="wedgeRoundRectCallout">
            <a:avLst>
              <a:gd name="adj1" fmla="val -49552"/>
              <a:gd name="adj2" fmla="val 82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ファイル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456039" y="4175977"/>
            <a:ext cx="2664297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9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この資料の使用について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本資料は下記書籍の補足資料です。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「見ひらきで学べる</a:t>
            </a:r>
            <a:r>
              <a:rPr kumimoji="1" lang="en-US" altLang="ja-JP" dirty="0"/>
              <a:t>Java</a:t>
            </a:r>
            <a:r>
              <a:rPr kumimoji="1" lang="ja-JP" altLang="en-US" dirty="0"/>
              <a:t>プログラミング」</a:t>
            </a:r>
            <a:r>
              <a:rPr kumimoji="1" lang="en-US" altLang="ja-JP" dirty="0"/>
              <a:t>, </a:t>
            </a:r>
            <a:r>
              <a:rPr kumimoji="1" lang="ja-JP" altLang="en-US" dirty="0"/>
              <a:t>近代科学社</a:t>
            </a:r>
            <a:r>
              <a:rPr lang="en-US" altLang="ja-JP" dirty="0"/>
              <a:t>, (2019).</a:t>
            </a:r>
          </a:p>
          <a:p>
            <a:pPr lvl="4"/>
            <a:endParaRPr lang="en-US" altLang="ja-JP" dirty="0"/>
          </a:p>
          <a:p>
            <a:r>
              <a:rPr kumimoji="1" lang="ja-JP" altLang="en-US" dirty="0"/>
              <a:t>本資料の著作権は著者が所有します。</a:t>
            </a:r>
            <a:endParaRPr kumimoji="1" lang="en-US" altLang="ja-JP" dirty="0"/>
          </a:p>
          <a:p>
            <a:pPr lvl="1"/>
            <a:r>
              <a:rPr lang="ja-JP" altLang="en-US" dirty="0"/>
              <a:t>ただし、引用されている著作物の著作権はその著作権者のものです。</a:t>
            </a:r>
            <a:endParaRPr lang="en-US" altLang="ja-JP" dirty="0"/>
          </a:p>
          <a:p>
            <a:pPr lvl="4"/>
            <a:endParaRPr lang="en-US" altLang="ja-JP" dirty="0"/>
          </a:p>
          <a:p>
            <a:r>
              <a:rPr lang="ja-JP" altLang="en-US" dirty="0"/>
              <a:t>本資料の改変・配布は、学校</a:t>
            </a:r>
            <a:r>
              <a:rPr kumimoji="1" lang="ja-JP" altLang="en-US" dirty="0"/>
              <a:t>・企業等の団体内部での利用に限り</a:t>
            </a:r>
            <a:br>
              <a:rPr kumimoji="1" lang="en-US" altLang="ja-JP" dirty="0"/>
            </a:br>
            <a:r>
              <a:rPr kumimoji="1" lang="ja-JP" altLang="en-US" dirty="0"/>
              <a:t>可能です。</a:t>
            </a:r>
            <a:endParaRPr kumimoji="1" lang="en-US" altLang="ja-JP" dirty="0"/>
          </a:p>
          <a:p>
            <a:pPr lvl="1"/>
            <a:r>
              <a:rPr lang="ja-JP" altLang="en-US" dirty="0"/>
              <a:t>ただし、団体外部への配布は禁止します。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459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079" y="2593044"/>
            <a:ext cx="4763165" cy="40696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(3)</a:t>
            </a:r>
            <a:r>
              <a:rPr lang="ja-JP" altLang="en-US" dirty="0"/>
              <a:t> 入力の終了と編集再開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新規保存時のみ保存先を指定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「メモ帳」を閉じる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ファイルを再び開きたいときは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1854597" y="5328317"/>
            <a:ext cx="1224136" cy="28824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500939" y="4339034"/>
            <a:ext cx="2304000" cy="720000"/>
          </a:xfrm>
          <a:prstGeom prst="wedgeRoundRectCallout">
            <a:avLst>
              <a:gd name="adj1" fmla="val 35274"/>
              <a:gd name="adj2" fmla="val 8093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 ファイル名には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「</a:t>
            </a:r>
            <a:r>
              <a:rPr lang="en-US" altLang="ja-JP" sz="2000" b="1" dirty="0">
                <a:solidFill>
                  <a:srgbClr val="C00000"/>
                </a:solidFill>
              </a:rPr>
              <a:t>.java</a:t>
            </a:r>
            <a:r>
              <a:rPr lang="ja-JP" altLang="en-US" sz="2000" dirty="0">
                <a:solidFill>
                  <a:schemeClr val="tx1"/>
                </a:solidFill>
              </a:rPr>
              <a:t>」が必要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914608" y="5846220"/>
            <a:ext cx="1213667" cy="20565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3209234" y="4339034"/>
            <a:ext cx="2160000" cy="720000"/>
          </a:xfrm>
          <a:prstGeom prst="wedgeRoundRectCallout">
            <a:avLst>
              <a:gd name="adj1" fmla="val -46403"/>
              <a:gd name="adj2" fmla="val 15162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 文字コードは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[</a:t>
            </a:r>
            <a:r>
              <a:rPr lang="en-US" altLang="ja-JP" sz="2000" b="1" dirty="0">
                <a:solidFill>
                  <a:srgbClr val="C00000"/>
                </a:solidFill>
              </a:rPr>
              <a:t>UTF-8</a:t>
            </a:r>
            <a:r>
              <a:rPr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145609" y="5846220"/>
            <a:ext cx="719809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4367968" y="5163171"/>
            <a:ext cx="1440000" cy="432000"/>
          </a:xfrm>
          <a:prstGeom prst="wedgeRoundRectCallout">
            <a:avLst>
              <a:gd name="adj1" fmla="val -40378"/>
              <a:gd name="adj2" fmla="val 9676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保存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2273130" y="3068960"/>
            <a:ext cx="93610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2" name="角丸四角形吹き出し 31"/>
          <p:cNvSpPr/>
          <p:nvPr/>
        </p:nvSpPr>
        <p:spPr>
          <a:xfrm>
            <a:off x="2985681" y="2091468"/>
            <a:ext cx="2304000" cy="720000"/>
          </a:xfrm>
          <a:prstGeom prst="wedgeRoundRectCallout">
            <a:avLst>
              <a:gd name="adj1" fmla="val -39827"/>
              <a:gd name="adj2" fmla="val 6730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保存先は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デスクトップの</a:t>
            </a:r>
            <a:r>
              <a:rPr kumimoji="1" lang="en-US" altLang="ja-JP" sz="2000" dirty="0">
                <a:solidFill>
                  <a:schemeClr val="tx1"/>
                </a:solidFill>
              </a:rPr>
              <a:t> java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b="6299"/>
          <a:stretch/>
        </p:blipFill>
        <p:spPr>
          <a:xfrm>
            <a:off x="9296081" y="1637769"/>
            <a:ext cx="2286319" cy="1071151"/>
          </a:xfrm>
          <a:prstGeom prst="rect">
            <a:avLst/>
          </a:prstGeom>
        </p:spPr>
      </p:pic>
      <p:sp>
        <p:nvSpPr>
          <p:cNvPr id="47" name="角丸四角形 46"/>
          <p:cNvSpPr/>
          <p:nvPr/>
        </p:nvSpPr>
        <p:spPr>
          <a:xfrm>
            <a:off x="11217018" y="1589482"/>
            <a:ext cx="432048" cy="26431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10308528" y="2076370"/>
            <a:ext cx="1080000" cy="432000"/>
          </a:xfrm>
          <a:prstGeom prst="wedgeRoundRectCallout">
            <a:avLst>
              <a:gd name="adj1" fmla="val 41514"/>
              <a:gd name="adj2" fmla="val -883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閉じる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4"/>
          <a:srcRect t="10961" b="11367"/>
          <a:stretch/>
        </p:blipFill>
        <p:spPr>
          <a:xfrm>
            <a:off x="6989497" y="3284984"/>
            <a:ext cx="3801005" cy="295232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0" name="角丸四角形 49"/>
          <p:cNvSpPr/>
          <p:nvPr/>
        </p:nvSpPr>
        <p:spPr>
          <a:xfrm>
            <a:off x="8616280" y="4580098"/>
            <a:ext cx="2232248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1" name="角丸四角形吹き出し 50"/>
          <p:cNvSpPr/>
          <p:nvPr/>
        </p:nvSpPr>
        <p:spPr>
          <a:xfrm>
            <a:off x="9225313" y="3933936"/>
            <a:ext cx="1800000" cy="432000"/>
          </a:xfrm>
          <a:prstGeom prst="wedgeRoundRectCallout">
            <a:avLst>
              <a:gd name="adj1" fmla="val -40866"/>
              <a:gd name="adj2" fmla="val 8790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</a:t>
            </a:r>
            <a:r>
              <a:rPr lang="ja-JP" altLang="en-US" sz="2000" dirty="0">
                <a:solidFill>
                  <a:schemeClr val="tx1"/>
                </a:solidFill>
              </a:rPr>
              <a:t>右</a:t>
            </a:r>
            <a:r>
              <a:rPr kumimoji="1" lang="ja-JP" altLang="en-US" sz="2000" dirty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7104112" y="5191358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3" name="角丸四角形吹き出し 52"/>
          <p:cNvSpPr/>
          <p:nvPr/>
        </p:nvSpPr>
        <p:spPr>
          <a:xfrm>
            <a:off x="9225313" y="5725746"/>
            <a:ext cx="2160000" cy="432000"/>
          </a:xfrm>
          <a:prstGeom prst="wedgeRoundRectCallout">
            <a:avLst>
              <a:gd name="adj1" fmla="val -39303"/>
              <a:gd name="adj2" fmla="val -8993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編集</a:t>
            </a:r>
            <a:r>
              <a:rPr kumimoji="1" lang="en-US" altLang="ja-JP" sz="2000" dirty="0">
                <a:solidFill>
                  <a:schemeClr val="tx1"/>
                </a:solidFill>
              </a:rPr>
              <a:t>] </a:t>
            </a:r>
            <a:r>
              <a:rPr kumimoji="1" lang="ja-JP" altLang="en-US" sz="2000" dirty="0">
                <a:solidFill>
                  <a:schemeClr val="tx1"/>
                </a:solidFill>
              </a:rPr>
              <a:t>を選択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21820" y="6201308"/>
            <a:ext cx="1992787" cy="520169"/>
          </a:xfrm>
          <a:prstGeom prst="rect">
            <a:avLst/>
          </a:prstGeom>
          <a:solidFill>
            <a:schemeClr val="bg1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103213" y="6201308"/>
            <a:ext cx="1704755" cy="563731"/>
          </a:xfrm>
          <a:prstGeom prst="rect">
            <a:avLst/>
          </a:prstGeom>
          <a:solidFill>
            <a:schemeClr val="bg1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6090" y="3623666"/>
            <a:ext cx="3421858" cy="20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2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ja-JP" altLang="en-US" dirty="0"/>
              <a:t>（参考） テキストエディタ使用上の注意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ja-JP" b="1" dirty="0">
                <a:solidFill>
                  <a:srgbClr val="C00000"/>
                </a:solidFill>
              </a:rPr>
              <a:t>JDK 18</a:t>
            </a:r>
            <a:r>
              <a:rPr lang="ja-JP" altLang="en-US" dirty="0"/>
              <a:t>以降を使用する場合</a:t>
            </a:r>
            <a:endParaRPr lang="en-US" altLang="ja-JP" dirty="0"/>
          </a:p>
          <a:p>
            <a:pPr lvl="1"/>
            <a:r>
              <a:rPr lang="en-US" altLang="ja-JP" dirty="0"/>
              <a:t>Java</a:t>
            </a:r>
            <a:r>
              <a:rPr lang="ja-JP" altLang="en-US" dirty="0"/>
              <a:t>プログラムの文字コードは</a:t>
            </a:r>
            <a:r>
              <a:rPr lang="en-US" altLang="ja-JP" b="1" dirty="0">
                <a:solidFill>
                  <a:srgbClr val="C00000"/>
                </a:solidFill>
              </a:rPr>
              <a:t>UTF-8</a:t>
            </a:r>
            <a:r>
              <a:rPr lang="ja-JP" altLang="en-US" dirty="0"/>
              <a:t>が既定（デフォルト）</a:t>
            </a:r>
            <a:endParaRPr lang="en-US" altLang="ja-JP" dirty="0"/>
          </a:p>
          <a:p>
            <a:pPr lvl="1"/>
            <a:r>
              <a:rPr lang="en-US" altLang="ja-JP" dirty="0"/>
              <a:t>Byte Order Mark (BOM)</a:t>
            </a:r>
            <a:r>
              <a:rPr lang="ja-JP" altLang="en-US" dirty="0"/>
              <a:t>は</a:t>
            </a:r>
            <a:r>
              <a:rPr lang="ja-JP" altLang="en-US" dirty="0" err="1"/>
              <a:t>無し</a:t>
            </a:r>
            <a:endParaRPr lang="en-US" altLang="ja-JP" dirty="0"/>
          </a:p>
          <a:p>
            <a:pPr lvl="1"/>
            <a:r>
              <a:rPr lang="ja-JP" altLang="en-US" dirty="0"/>
              <a:t>ソフトにより表記が違うので注意</a:t>
            </a:r>
            <a:endParaRPr lang="en-US" altLang="ja-JP" dirty="0"/>
          </a:p>
          <a:p>
            <a:pPr lvl="1"/>
            <a:r>
              <a:rPr lang="ja-JP" altLang="en-US" dirty="0"/>
              <a:t>（例）</a:t>
            </a:r>
            <a:endParaRPr lang="en-US" altLang="ja-JP" dirty="0"/>
          </a:p>
          <a:p>
            <a:pPr lvl="2"/>
            <a:r>
              <a:rPr lang="ja-JP" altLang="en-US" dirty="0"/>
              <a:t> 「</a:t>
            </a:r>
            <a:r>
              <a:rPr lang="en-US" altLang="ja-JP" dirty="0"/>
              <a:t>UTF-8</a:t>
            </a:r>
            <a:r>
              <a:rPr lang="ja-JP" altLang="en-US" dirty="0"/>
              <a:t>」「</a:t>
            </a:r>
            <a:r>
              <a:rPr lang="en-US" altLang="ja-JP" dirty="0"/>
              <a:t>UTF-8</a:t>
            </a:r>
            <a:r>
              <a:rPr lang="ja-JP" altLang="en-US" dirty="0"/>
              <a:t>（</a:t>
            </a:r>
            <a:r>
              <a:rPr lang="en-US" altLang="ja-JP" dirty="0"/>
              <a:t>BOM</a:t>
            </a:r>
            <a:r>
              <a:rPr lang="ja-JP" altLang="en-US" dirty="0"/>
              <a:t>付き）」があるときは前者</a:t>
            </a:r>
            <a:endParaRPr lang="en-US" altLang="ja-JP" dirty="0"/>
          </a:p>
          <a:p>
            <a:pPr lvl="2"/>
            <a:r>
              <a:rPr lang="ja-JP" altLang="en-US" dirty="0"/>
              <a:t>「</a:t>
            </a:r>
            <a:r>
              <a:rPr lang="en-US" altLang="ja-JP" dirty="0"/>
              <a:t>UTF-8</a:t>
            </a:r>
            <a:r>
              <a:rPr lang="ja-JP" altLang="en-US" dirty="0"/>
              <a:t>」「</a:t>
            </a:r>
            <a:r>
              <a:rPr lang="en-US" altLang="ja-JP" dirty="0"/>
              <a:t>UTF-8N</a:t>
            </a:r>
            <a:r>
              <a:rPr lang="ja-JP" altLang="en-US" dirty="0"/>
              <a:t>」があるときは後者</a:t>
            </a:r>
            <a:endParaRPr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ja-JP" b="1" dirty="0">
                <a:solidFill>
                  <a:srgbClr val="0070C0"/>
                </a:solidFill>
              </a:rPr>
              <a:t>JDK 17</a:t>
            </a:r>
            <a:r>
              <a:rPr lang="ja-JP" altLang="en-US" dirty="0" err="1"/>
              <a:t>までを</a:t>
            </a:r>
            <a:r>
              <a:rPr lang="ja-JP" altLang="en-US" dirty="0"/>
              <a:t>使用する場合</a:t>
            </a:r>
            <a:endParaRPr lang="en-US" altLang="ja-JP" dirty="0"/>
          </a:p>
          <a:p>
            <a:pPr lvl="1"/>
            <a:r>
              <a:rPr lang="en-US" altLang="ja-JP" dirty="0"/>
              <a:t>Java</a:t>
            </a:r>
            <a:r>
              <a:rPr lang="ja-JP" altLang="en-US" dirty="0"/>
              <a:t>プログラムの文字コードは</a:t>
            </a:r>
            <a:r>
              <a:rPr lang="ja-JP" altLang="en-US" b="1" dirty="0">
                <a:solidFill>
                  <a:srgbClr val="0070C0"/>
                </a:solidFill>
              </a:rPr>
              <a:t>シフト</a:t>
            </a:r>
            <a:r>
              <a:rPr lang="en-US" altLang="ja-JP" b="1" dirty="0">
                <a:solidFill>
                  <a:srgbClr val="0070C0"/>
                </a:solidFill>
              </a:rPr>
              <a:t>JIS</a:t>
            </a:r>
            <a:r>
              <a:rPr lang="ja-JP" altLang="en-US" dirty="0"/>
              <a:t>が既定（デフォルト）</a:t>
            </a:r>
            <a:endParaRPr lang="en-US" altLang="ja-JP" dirty="0"/>
          </a:p>
          <a:p>
            <a:pPr lvl="3"/>
            <a:endParaRPr lang="en-US" altLang="ja-JP" dirty="0"/>
          </a:p>
          <a:p>
            <a:r>
              <a:rPr lang="ja-JP" altLang="en-US" dirty="0"/>
              <a:t>バッチファイルは</a:t>
            </a:r>
            <a:r>
              <a:rPr lang="ja-JP" altLang="en-US" b="1" dirty="0">
                <a:solidFill>
                  <a:srgbClr val="0070C0"/>
                </a:solidFill>
              </a:rPr>
              <a:t>シフト</a:t>
            </a:r>
            <a:r>
              <a:rPr lang="en-US" altLang="ja-JP" b="1" dirty="0">
                <a:solidFill>
                  <a:srgbClr val="0070C0"/>
                </a:solidFill>
              </a:rPr>
              <a:t>JIS</a:t>
            </a:r>
            <a:r>
              <a:rPr lang="ja-JP" altLang="en-US" dirty="0"/>
              <a:t>に</a:t>
            </a:r>
            <a:endParaRPr lang="en-US" altLang="ja-JP" dirty="0"/>
          </a:p>
          <a:p>
            <a:pPr lvl="1"/>
            <a:r>
              <a:rPr lang="ja-JP" altLang="en-US" dirty="0"/>
              <a:t>ただし、半角英数のみ使うなら</a:t>
            </a:r>
            <a:br>
              <a:rPr lang="en-US" altLang="ja-JP" dirty="0"/>
            </a:br>
            <a:r>
              <a:rPr lang="ja-JP" altLang="en-US" dirty="0"/>
              <a:t>文字コードはどれでも同じ</a:t>
            </a:r>
            <a:endParaRPr lang="en-US" altLang="ja-JP" dirty="0"/>
          </a:p>
          <a:p>
            <a:pPr lvl="3"/>
            <a:endParaRPr lang="en-US" altLang="ja-JP" dirty="0"/>
          </a:p>
          <a:p>
            <a:r>
              <a:rPr lang="en-US" altLang="ja-JP" dirty="0"/>
              <a:t>Windows</a:t>
            </a:r>
            <a:r>
              <a:rPr lang="ja-JP" altLang="en-US" dirty="0"/>
              <a:t>付属のメモ帳では</a:t>
            </a:r>
            <a:br>
              <a:rPr lang="en-US" altLang="ja-JP" dirty="0"/>
            </a:br>
            <a:r>
              <a:rPr lang="en-US" altLang="ja-JP" b="1" dirty="0">
                <a:solidFill>
                  <a:srgbClr val="0070C0"/>
                </a:solidFill>
              </a:rPr>
              <a:t>ANSI</a:t>
            </a:r>
            <a:r>
              <a:rPr lang="ja-JP" altLang="en-US" dirty="0"/>
              <a:t>がシフト</a:t>
            </a:r>
            <a:r>
              <a:rPr lang="en-US" altLang="ja-JP" dirty="0"/>
              <a:t>JIS</a:t>
            </a:r>
            <a:r>
              <a:rPr lang="ja-JP" altLang="en-US" dirty="0"/>
              <a:t>に相当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8735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JDK</a:t>
            </a:r>
            <a:r>
              <a:rPr kumimoji="1" lang="ja-JP" altLang="en-US" dirty="0"/>
              <a:t>の使用／トラブル対応</a:t>
            </a:r>
          </a:p>
        </p:txBody>
      </p:sp>
    </p:spTree>
    <p:extLst>
      <p:ext uri="{BB962C8B-B14F-4D97-AF65-F5344CB8AC3E}">
        <p14:creationId xmlns:p14="http://schemas.microsoft.com/office/powerpoint/2010/main" val="1627301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426" y="4217422"/>
            <a:ext cx="3810532" cy="19052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ja-JP" altLang="en-US" dirty="0"/>
              <a:t>コンパイル</a:t>
            </a:r>
            <a:r>
              <a:rPr lang="en-US" altLang="ja-JP" dirty="0"/>
              <a:t>(</a:t>
            </a:r>
            <a:r>
              <a:rPr lang="en-US" altLang="ja-JP" dirty="0" err="1"/>
              <a:t>javac</a:t>
            </a:r>
            <a:r>
              <a:rPr lang="en-US" altLang="ja-JP" dirty="0"/>
              <a:t>)</a:t>
            </a:r>
            <a:r>
              <a:rPr lang="ja-JP" altLang="en-US" dirty="0"/>
              <a:t>と実行</a:t>
            </a:r>
            <a:r>
              <a:rPr lang="en-US" altLang="ja-JP" dirty="0"/>
              <a:t>(java)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デスクトップの </a:t>
            </a:r>
            <a:r>
              <a:rPr lang="en-US" altLang="ja-JP" dirty="0"/>
              <a:t>java </a:t>
            </a:r>
            <a:r>
              <a:rPr lang="ja-JP" altLang="en-US" dirty="0"/>
              <a:t>を開く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javaenv.bat </a:t>
            </a:r>
            <a:r>
              <a:rPr lang="ja-JP" altLang="en-US" dirty="0"/>
              <a:t>をダブルクリック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コンパイル</a:t>
            </a:r>
            <a:r>
              <a:rPr lang="en-US" altLang="ja-JP" dirty="0"/>
              <a:t>(</a:t>
            </a:r>
            <a:r>
              <a:rPr lang="en-US" altLang="ja-JP" dirty="0" err="1"/>
              <a:t>javac</a:t>
            </a:r>
            <a:r>
              <a:rPr lang="en-US" altLang="ja-JP" dirty="0"/>
              <a:t>)</a:t>
            </a:r>
            <a:r>
              <a:rPr lang="ja-JP" altLang="en-US" dirty="0"/>
              <a:t>と実行</a:t>
            </a:r>
            <a:r>
              <a:rPr lang="en-US" altLang="ja-JP" dirty="0"/>
              <a:t>(java)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実行結果が表示される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19" name="角丸四角形吹き出し 18"/>
          <p:cNvSpPr/>
          <p:nvPr/>
        </p:nvSpPr>
        <p:spPr>
          <a:xfrm>
            <a:off x="3594491" y="4867767"/>
            <a:ext cx="1944000" cy="432000"/>
          </a:xfrm>
          <a:prstGeom prst="wedgeRoundRectCallout">
            <a:avLst>
              <a:gd name="adj1" fmla="val -34825"/>
              <a:gd name="adj2" fmla="val 11023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3205219" y="5609059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5" b="19720"/>
          <a:stretch/>
        </p:blipFill>
        <p:spPr>
          <a:xfrm>
            <a:off x="2243059" y="2132856"/>
            <a:ext cx="1924319" cy="1080120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2761837" y="2319726"/>
            <a:ext cx="864096" cy="7428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3594491" y="3125984"/>
            <a:ext cx="1944000" cy="432000"/>
          </a:xfrm>
          <a:prstGeom prst="wedgeRoundRectCallout">
            <a:avLst>
              <a:gd name="adj1" fmla="val -43659"/>
              <a:gd name="adj2" fmla="val -9755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84534" y="5337198"/>
            <a:ext cx="4810932" cy="1015663"/>
          </a:xfrm>
          <a:prstGeom prst="rect">
            <a:avLst/>
          </a:prstGeom>
          <a:solidFill>
            <a:srgbClr val="FFFFCC"/>
          </a:solidFill>
          <a:ln w="19050">
            <a:solidFill>
              <a:srgbClr val="C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/>
              <a:t>（注意） プログラムを</a:t>
            </a:r>
            <a:r>
              <a:rPr lang="ja-JP" altLang="en-US" sz="2400" dirty="0"/>
              <a:t>修正</a:t>
            </a:r>
            <a:r>
              <a:rPr kumimoji="1" lang="ja-JP" altLang="en-US" sz="2400" dirty="0"/>
              <a:t>したら必ず</a:t>
            </a:r>
            <a:endParaRPr lang="en-US" altLang="ja-JP" sz="2400" dirty="0"/>
          </a:p>
          <a:p>
            <a:pPr algn="ctr"/>
            <a:endParaRPr kumimoji="1" lang="en-US" altLang="ja-JP" sz="1200" dirty="0"/>
          </a:p>
          <a:p>
            <a:pPr algn="ctr"/>
            <a:r>
              <a:rPr lang="ja-JP" altLang="en-US" sz="2400" dirty="0"/>
              <a:t>上書き保存 → </a:t>
            </a:r>
            <a:r>
              <a:rPr kumimoji="1" lang="en-US" altLang="ja-JP" sz="2400" dirty="0" err="1"/>
              <a:t>javac</a:t>
            </a:r>
            <a:r>
              <a:rPr kumimoji="1" lang="en-US" altLang="ja-JP" sz="2400" dirty="0"/>
              <a:t> </a:t>
            </a:r>
            <a:r>
              <a:rPr lang="ja-JP" altLang="en-US" sz="2400" dirty="0"/>
              <a:t>→ </a:t>
            </a:r>
            <a:r>
              <a:rPr lang="en-US" altLang="ja-JP" sz="2400" dirty="0"/>
              <a:t>java</a:t>
            </a:r>
            <a:endParaRPr kumimoji="1" lang="ja-JP" altLang="en-US" sz="24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534" y="2736659"/>
            <a:ext cx="4763165" cy="952633"/>
          </a:xfrm>
          <a:prstGeom prst="rect">
            <a:avLst/>
          </a:prstGeom>
        </p:spPr>
      </p:pic>
      <p:cxnSp>
        <p:nvCxnSpPr>
          <p:cNvPr id="29" name="直線コネクタ 28"/>
          <p:cNvCxnSpPr/>
          <p:nvPr/>
        </p:nvCxnSpPr>
        <p:spPr bwMode="auto">
          <a:xfrm>
            <a:off x="8559333" y="3039280"/>
            <a:ext cx="216024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0" name="角丸四角形吹き出し 29"/>
          <p:cNvSpPr/>
          <p:nvPr/>
        </p:nvSpPr>
        <p:spPr>
          <a:xfrm>
            <a:off x="8596105" y="2198116"/>
            <a:ext cx="3203588" cy="459004"/>
          </a:xfrm>
          <a:prstGeom prst="wedgeRoundRectCallout">
            <a:avLst>
              <a:gd name="adj1" fmla="val -38990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err="1">
                <a:solidFill>
                  <a:srgbClr val="C00000"/>
                </a:solidFill>
              </a:rPr>
              <a:t>javac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 </a:t>
            </a:r>
            <a:r>
              <a:rPr kumimoji="1" lang="ja-JP" altLang="en-US" sz="2400" b="1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ファイル名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.java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8596105" y="3610433"/>
            <a:ext cx="3203588" cy="695009"/>
          </a:xfrm>
          <a:prstGeom prst="wedgeRoundRectCallout">
            <a:avLst>
              <a:gd name="adj1" fmla="val -37460"/>
              <a:gd name="adj2" fmla="val -7210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rgbClr val="C00000"/>
                </a:solidFill>
              </a:rPr>
              <a:t>java </a:t>
            </a:r>
            <a:r>
              <a:rPr lang="ja-JP" altLang="en-US" sz="2400" b="1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クラス名</a:t>
            </a:r>
            <a:endParaRPr lang="en-US" altLang="ja-JP" sz="2400" b="1" dirty="0">
              <a:solidFill>
                <a:srgbClr val="C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後ろに「</a:t>
            </a:r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.java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」は付けない</a:t>
            </a: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8548673" y="3363280"/>
            <a:ext cx="166684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8184232" y="3465004"/>
            <a:ext cx="1800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3242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16" grpId="0" animBg="1"/>
      <p:bldP spid="17" grpId="0" animBg="1"/>
      <p:bldP spid="33" grpId="0" animBg="1"/>
      <p:bldP spid="30" grpId="0" animBg="1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5600" y="4651316"/>
            <a:ext cx="5334745" cy="6858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トラブル対応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</a:t>
            </a:r>
            <a:r>
              <a:rPr lang="ja-JP" altLang="en-US" dirty="0"/>
              <a:t> 文字コードのエラー、文字化け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[Q]</a:t>
            </a:r>
            <a:r>
              <a:rPr lang="en-US" altLang="ja-JP" dirty="0"/>
              <a:t> </a:t>
            </a:r>
            <a:r>
              <a:rPr lang="ja-JP" altLang="en-US" dirty="0"/>
              <a:t>文字化けが発生したら？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</a:t>
            </a:r>
            <a:r>
              <a:rPr lang="ja-JP" altLang="en-US" dirty="0"/>
              <a:t>次のどちらかうまくいくほうで</a:t>
            </a:r>
            <a:br>
              <a:rPr lang="en-US" altLang="ja-JP" dirty="0"/>
            </a:br>
            <a:r>
              <a:rPr lang="ja-JP" altLang="en-US" dirty="0"/>
              <a:t>   再コンパイルして、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java </a:t>
            </a:r>
            <a:r>
              <a:rPr lang="ja-JP" altLang="en-US" dirty="0"/>
              <a:t>で実行して結果を確認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24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83" y="2599088"/>
            <a:ext cx="5334745" cy="685896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 bwMode="auto">
          <a:xfrm>
            <a:off x="1919776" y="3068960"/>
            <a:ext cx="2160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21" name="正方形/長方形 20"/>
          <p:cNvSpPr/>
          <p:nvPr/>
        </p:nvSpPr>
        <p:spPr>
          <a:xfrm>
            <a:off x="2495601" y="2130859"/>
            <a:ext cx="1980219" cy="36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文字化けの例</a:t>
            </a:r>
          </a:p>
        </p:txBody>
      </p:sp>
      <p:cxnSp>
        <p:nvCxnSpPr>
          <p:cNvPr id="22" name="直線コネクタ 21"/>
          <p:cNvCxnSpPr>
            <a:stCxn id="21" idx="2"/>
          </p:cNvCxnSpPr>
          <p:nvPr/>
        </p:nvCxnSpPr>
        <p:spPr bwMode="auto">
          <a:xfrm flipH="1">
            <a:off x="3035661" y="2490859"/>
            <a:ext cx="450050" cy="362077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205" y="3467547"/>
            <a:ext cx="5334745" cy="762106"/>
          </a:xfrm>
          <a:prstGeom prst="rect">
            <a:avLst/>
          </a:prstGeom>
        </p:spPr>
      </p:pic>
      <p:cxnSp>
        <p:nvCxnSpPr>
          <p:cNvPr id="23" name="直線コネクタ 22"/>
          <p:cNvCxnSpPr/>
          <p:nvPr/>
        </p:nvCxnSpPr>
        <p:spPr bwMode="auto">
          <a:xfrm>
            <a:off x="1919536" y="3863182"/>
            <a:ext cx="1296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1919536" y="4229653"/>
            <a:ext cx="1296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94"/>
          <a:stretch/>
        </p:blipFill>
        <p:spPr>
          <a:xfrm>
            <a:off x="636205" y="4462114"/>
            <a:ext cx="5315779" cy="685859"/>
          </a:xfrm>
          <a:prstGeom prst="rect">
            <a:avLst/>
          </a:prstGeom>
        </p:spPr>
      </p:pic>
      <p:cxnSp>
        <p:nvCxnSpPr>
          <p:cNvPr id="25" name="直線コネクタ 24"/>
          <p:cNvCxnSpPr/>
          <p:nvPr/>
        </p:nvCxnSpPr>
        <p:spPr bwMode="auto">
          <a:xfrm>
            <a:off x="636205" y="5121188"/>
            <a:ext cx="122400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2" name="正方形/長方形 11"/>
          <p:cNvSpPr/>
          <p:nvPr/>
        </p:nvSpPr>
        <p:spPr>
          <a:xfrm>
            <a:off x="6385600" y="2604373"/>
            <a:ext cx="5400000" cy="432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en-US" altLang="ja-JP" sz="2400" dirty="0" err="1">
                <a:solidFill>
                  <a:schemeClr val="tx1"/>
                </a:solidFill>
              </a:rPr>
              <a:t>javac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–encoding utf8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ja-JP" altLang="en-US" sz="2400" dirty="0">
                <a:solidFill>
                  <a:schemeClr val="tx1"/>
                </a:solidFill>
              </a:rPr>
              <a:t>ファイル名</a:t>
            </a:r>
            <a:r>
              <a:rPr kumimoji="1" lang="en-US" altLang="ja-JP" sz="2400" dirty="0">
                <a:solidFill>
                  <a:schemeClr val="tx1"/>
                </a:solidFill>
              </a:rPr>
              <a:t>.java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385600" y="3105012"/>
            <a:ext cx="5400000" cy="4320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kumimoji="1" lang="en-US" altLang="ja-JP" sz="2400" dirty="0" err="1">
                <a:solidFill>
                  <a:schemeClr val="tx1"/>
                </a:solidFill>
              </a:rPr>
              <a:t>javac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–encoding ms932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ja-JP" altLang="en-US" sz="2400" dirty="0">
                <a:solidFill>
                  <a:schemeClr val="tx1"/>
                </a:solidFill>
              </a:rPr>
              <a:t>ファイル名</a:t>
            </a:r>
            <a:r>
              <a:rPr kumimoji="1" lang="en-US" altLang="ja-JP" sz="2400" dirty="0">
                <a:solidFill>
                  <a:schemeClr val="tx1"/>
                </a:solidFill>
              </a:rPr>
              <a:t>.java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97600" y="5894686"/>
            <a:ext cx="5471370" cy="461665"/>
          </a:xfrm>
          <a:prstGeom prst="rect">
            <a:avLst/>
          </a:prstGeom>
          <a:solidFill>
            <a:srgbClr val="FFFFCC"/>
          </a:solidFill>
          <a:ln w="19050">
            <a:solidFill>
              <a:srgbClr val="C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/>
              <a:t>詳細については「正誤表」の付録</a:t>
            </a:r>
            <a:r>
              <a:rPr kumimoji="1" lang="en-US" altLang="ja-JP" sz="2400" dirty="0"/>
              <a:t>A</a:t>
            </a:r>
            <a:r>
              <a:rPr kumimoji="1" lang="ja-JP" altLang="en-US" sz="2400" dirty="0"/>
              <a:t>を参照</a:t>
            </a:r>
          </a:p>
        </p:txBody>
      </p:sp>
      <p:cxnSp>
        <p:nvCxnSpPr>
          <p:cNvPr id="26" name="直線コネクタ 25"/>
          <p:cNvCxnSpPr/>
          <p:nvPr/>
        </p:nvCxnSpPr>
        <p:spPr bwMode="auto">
          <a:xfrm>
            <a:off x="8364252" y="4834162"/>
            <a:ext cx="972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7" name="角丸四角形吹き出し 26"/>
          <p:cNvSpPr/>
          <p:nvPr/>
        </p:nvSpPr>
        <p:spPr>
          <a:xfrm>
            <a:off x="8905600" y="4185084"/>
            <a:ext cx="2880000" cy="360000"/>
          </a:xfrm>
          <a:prstGeom prst="wedgeRoundRectCallout">
            <a:avLst>
              <a:gd name="adj1" fmla="val -37947"/>
              <a:gd name="adj2" fmla="val 77157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ms932 </a:t>
            </a:r>
            <a:r>
              <a:rPr kumimoji="1" lang="ja-JP" altLang="en-US" sz="2000" dirty="0">
                <a:solidFill>
                  <a:schemeClr val="tx1"/>
                </a:solidFill>
              </a:rPr>
              <a:t>でうまくいった例</a:t>
            </a:r>
          </a:p>
        </p:txBody>
      </p:sp>
    </p:spTree>
    <p:extLst>
      <p:ext uri="{BB962C8B-B14F-4D97-AF65-F5344CB8AC3E}">
        <p14:creationId xmlns:p14="http://schemas.microsoft.com/office/powerpoint/2010/main" val="3858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2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734" y="3212976"/>
            <a:ext cx="3810532" cy="190526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734" y="4359339"/>
            <a:ext cx="3810532" cy="19052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6734" y="2807057"/>
            <a:ext cx="3429000" cy="1143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トラブル対応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</a:t>
            </a:r>
            <a:r>
              <a:rPr lang="ja-JP" altLang="en-US" dirty="0"/>
              <a:t> プログラム実行の強制終了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b="1" dirty="0">
                <a:solidFill>
                  <a:srgbClr val="0070C0"/>
                </a:solidFill>
              </a:rPr>
              <a:t>[Q]</a:t>
            </a:r>
            <a:r>
              <a:rPr kumimoji="1" lang="en-US" altLang="ja-JP" dirty="0"/>
              <a:t> </a:t>
            </a:r>
            <a:r>
              <a:rPr kumimoji="1" lang="ja-JP" altLang="en-US" dirty="0"/>
              <a:t>プログラムの実行が終了しなくなったら？</a:t>
            </a:r>
            <a:endParaRPr kumimoji="1" lang="en-US" altLang="ja-JP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[Ctrl]+[C]</a:t>
            </a:r>
            <a:r>
              <a:rPr lang="ja-JP" altLang="en-US" dirty="0"/>
              <a:t> キーで強制終了</a:t>
            </a:r>
            <a:endParaRPr lang="en-US" altLang="ja-JP" dirty="0"/>
          </a:p>
          <a:p>
            <a:pPr lvl="1"/>
            <a:r>
              <a:rPr lang="en-US" altLang="ja-JP" dirty="0"/>
              <a:t>[Ctrl]</a:t>
            </a:r>
            <a:r>
              <a:rPr lang="ja-JP" altLang="en-US" dirty="0"/>
              <a:t> キーを押さえながら</a:t>
            </a:r>
            <a:endParaRPr lang="en-US" altLang="ja-JP" dirty="0"/>
          </a:p>
          <a:p>
            <a:pPr lvl="1"/>
            <a:r>
              <a:rPr lang="en-US" altLang="ja-JP" dirty="0"/>
              <a:t>[C] </a:t>
            </a:r>
            <a:r>
              <a:rPr lang="ja-JP" altLang="en-US" dirty="0"/>
              <a:t>キーをポンと押す</a:t>
            </a:r>
            <a:endParaRPr lang="en-US" altLang="ja-JP" dirty="0"/>
          </a:p>
        </p:txBody>
      </p:sp>
      <p:sp>
        <p:nvSpPr>
          <p:cNvPr id="18" name="角丸四角形吹き出し 17"/>
          <p:cNvSpPr/>
          <p:nvPr/>
        </p:nvSpPr>
        <p:spPr>
          <a:xfrm>
            <a:off x="7535206" y="4326410"/>
            <a:ext cx="2660125" cy="372596"/>
          </a:xfrm>
          <a:prstGeom prst="wedgeRoundRectCallout">
            <a:avLst>
              <a:gd name="adj1" fmla="val -44811"/>
              <a:gd name="adj2" fmla="val 84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[Ctrl]+[C] </a:t>
            </a:r>
            <a:r>
              <a:rPr kumimoji="1" lang="ja-JP" altLang="en-US" sz="2000" dirty="0">
                <a:solidFill>
                  <a:schemeClr val="tx1"/>
                </a:solidFill>
              </a:rPr>
              <a:t>で強制終了</a:t>
            </a:r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433789" y="3284984"/>
            <a:ext cx="36004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6" name="正方形/長方形 15"/>
          <p:cNvSpPr/>
          <p:nvPr/>
        </p:nvSpPr>
        <p:spPr>
          <a:xfrm>
            <a:off x="3359696" y="3555825"/>
            <a:ext cx="2880000" cy="665073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>
                <a:solidFill>
                  <a:schemeClr val="tx1"/>
                </a:solidFill>
                <a:latin typeface="Consolas" panose="020B0609020204030204" pitchFamily="49" charset="0"/>
              </a:rPr>
              <a:t>i++</a:t>
            </a:r>
            <a:r>
              <a:rPr lang="ja-JP" altLang="en-US" sz="2000">
                <a:solidFill>
                  <a:schemeClr val="tx1"/>
                </a:solidFill>
                <a:latin typeface="+mn-ea"/>
              </a:rPr>
              <a:t> を誤って </a:t>
            </a:r>
            <a:r>
              <a:rPr lang="en-US" altLang="ja-JP" sz="2000">
                <a:solidFill>
                  <a:schemeClr val="tx1"/>
                </a:solidFill>
                <a:latin typeface="Consolas" panose="020B0609020204030204" pitchFamily="49" charset="0"/>
              </a:rPr>
              <a:t>i--</a:t>
            </a:r>
            <a:r>
              <a:rPr lang="ja-JP" altLang="en-US" sz="2000">
                <a:solidFill>
                  <a:schemeClr val="tx1"/>
                </a:solidFill>
                <a:latin typeface="+mn-ea"/>
              </a:rPr>
              <a:t> にした</a:t>
            </a:r>
            <a:endParaRPr lang="en-US" altLang="ja-JP" sz="200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>
                <a:solidFill>
                  <a:schemeClr val="tx1"/>
                </a:solidFill>
                <a:latin typeface="+mn-ea"/>
              </a:rPr>
              <a:t>プログラム例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7" name="直線コネクタ 16"/>
          <p:cNvCxnSpPr>
            <a:stCxn id="16" idx="0"/>
          </p:cNvCxnSpPr>
          <p:nvPr/>
        </p:nvCxnSpPr>
        <p:spPr bwMode="auto">
          <a:xfrm flipH="1" flipV="1">
            <a:off x="3793830" y="3272763"/>
            <a:ext cx="1005866" cy="28306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sp>
        <p:nvSpPr>
          <p:cNvPr id="19" name="正方形/長方形 18"/>
          <p:cNvSpPr/>
          <p:nvPr/>
        </p:nvSpPr>
        <p:spPr>
          <a:xfrm>
            <a:off x="1857718" y="5636492"/>
            <a:ext cx="3020166" cy="372596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実行すると延々と繰返し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633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改版履歴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2019/08/31: </a:t>
            </a:r>
            <a:r>
              <a:rPr lang="en-US" altLang="ja-JP" dirty="0"/>
              <a:t>2019/08</a:t>
            </a:r>
            <a:r>
              <a:rPr kumimoji="1" lang="ja-JP" altLang="en-US" dirty="0"/>
              <a:t>版。</a:t>
            </a:r>
            <a:endParaRPr kumimoji="1" lang="en-US" altLang="ja-JP" dirty="0"/>
          </a:p>
          <a:p>
            <a:r>
              <a:rPr lang="en-US" altLang="ja-JP" dirty="0"/>
              <a:t>2021/02/16: </a:t>
            </a:r>
            <a:r>
              <a:rPr lang="ja-JP" altLang="en-US" dirty="0"/>
              <a:t>軽微な更新。</a:t>
            </a:r>
            <a:endParaRPr lang="en-US" altLang="ja-JP" dirty="0"/>
          </a:p>
          <a:p>
            <a:r>
              <a:rPr lang="en-US" altLang="ja-JP" dirty="0"/>
              <a:t>2022/02/11: </a:t>
            </a:r>
            <a:r>
              <a:rPr lang="ja-JP" altLang="en-US" dirty="0"/>
              <a:t>軽微な更新。</a:t>
            </a:r>
            <a:endParaRPr lang="en-US" altLang="ja-JP" dirty="0"/>
          </a:p>
          <a:p>
            <a:r>
              <a:rPr lang="en-US" altLang="ja-JP" dirty="0"/>
              <a:t>2022/03/31: 2022/03</a:t>
            </a:r>
            <a:r>
              <a:rPr lang="ja-JP" altLang="en-US" dirty="0"/>
              <a:t>版。</a:t>
            </a:r>
            <a:endParaRPr lang="en-US" altLang="ja-JP" dirty="0"/>
          </a:p>
          <a:p>
            <a:pPr lvl="1"/>
            <a:r>
              <a:rPr lang="en-US" altLang="ja-JP" dirty="0"/>
              <a:t>JDK 18</a:t>
            </a:r>
            <a:r>
              <a:rPr lang="ja-JP" altLang="en-US" dirty="0"/>
              <a:t>から既定の文字コードが</a:t>
            </a:r>
            <a:r>
              <a:rPr lang="en-US" altLang="ja-JP" dirty="0"/>
              <a:t>UTF-8</a:t>
            </a:r>
            <a:r>
              <a:rPr lang="ja-JP" altLang="en-US" dirty="0"/>
              <a:t>になったことを反映。</a:t>
            </a:r>
            <a:endParaRPr lang="en-US" altLang="ja-JP" dirty="0"/>
          </a:p>
          <a:p>
            <a:r>
              <a:rPr lang="en-US" altLang="ja-JP" dirty="0"/>
              <a:t>2023/04/03: </a:t>
            </a:r>
            <a:r>
              <a:rPr lang="ja-JP" altLang="en-US" dirty="0"/>
              <a:t>軽微な更新。</a:t>
            </a:r>
            <a:endParaRPr lang="en-US" altLang="ja-JP" dirty="0"/>
          </a:p>
          <a:p>
            <a:r>
              <a:rPr lang="en-US" altLang="ja-JP" dirty="0"/>
              <a:t>2023/09/23:</a:t>
            </a:r>
            <a:r>
              <a:rPr lang="ja-JP" altLang="en-US" dirty="0"/>
              <a:t> 「圧縮ファイルを展開（続き）」</a:t>
            </a:r>
            <a:r>
              <a:rPr lang="en-US" altLang="ja-JP" dirty="0"/>
              <a:t>(p.9)</a:t>
            </a:r>
            <a:r>
              <a:rPr lang="ja-JP" altLang="en-US" dirty="0"/>
              <a:t>右にフキダシ</a:t>
            </a:r>
            <a:r>
              <a:rPr lang="en-US" altLang="ja-JP" dirty="0"/>
              <a:t>1</a:t>
            </a:r>
            <a:r>
              <a:rPr lang="ja-JP" altLang="en-US" dirty="0"/>
              <a:t>個追加。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はじめに</a:t>
            </a:r>
            <a:br>
              <a:rPr kumimoji="1" lang="en-US" altLang="ja-JP" dirty="0"/>
            </a:br>
            <a:r>
              <a:rPr kumimoji="1" lang="ja-JP" altLang="en-US" dirty="0"/>
              <a:t>この資料の概要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Java Development Kit (JDK)</a:t>
            </a:r>
            <a:r>
              <a:rPr kumimoji="1" lang="ja-JP" altLang="en-US" dirty="0"/>
              <a:t>のインストール方法など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Java</a:t>
            </a:r>
            <a:r>
              <a:rPr kumimoji="1" lang="ja-JP" altLang="en-US" dirty="0"/>
              <a:t>プログラミングのための基本的な開発環境</a:t>
            </a:r>
            <a:endParaRPr kumimoji="1" lang="en-US" altLang="ja-JP" dirty="0"/>
          </a:p>
          <a:p>
            <a:pPr lvl="4"/>
            <a:endParaRPr kumimoji="1" lang="en-US" altLang="ja-JP" dirty="0"/>
          </a:p>
          <a:p>
            <a:r>
              <a:rPr kumimoji="1" lang="ja-JP" altLang="en-US" dirty="0"/>
              <a:t>前提</a:t>
            </a:r>
            <a:endParaRPr kumimoji="1" lang="en-US" altLang="ja-JP" dirty="0"/>
          </a:p>
          <a:p>
            <a:pPr lvl="1"/>
            <a:r>
              <a:rPr lang="ja-JP" altLang="en-US" dirty="0"/>
              <a:t>オペレーティングシステムとして </a:t>
            </a:r>
            <a:r>
              <a:rPr lang="en-US" altLang="ja-JP" dirty="0"/>
              <a:t>Windows 10/11 (64</a:t>
            </a:r>
            <a:r>
              <a:rPr lang="ja-JP" altLang="en-US" dirty="0"/>
              <a:t> </a:t>
            </a:r>
            <a:r>
              <a:rPr lang="en-US" altLang="ja-JP" dirty="0"/>
              <a:t>bit) </a:t>
            </a:r>
            <a:r>
              <a:rPr lang="ja-JP" altLang="en-US" dirty="0"/>
              <a:t>を使用</a:t>
            </a:r>
            <a:endParaRPr lang="en-US" altLang="ja-JP" dirty="0"/>
          </a:p>
          <a:p>
            <a:pPr lvl="1"/>
            <a:r>
              <a:rPr lang="en-US" altLang="ja-JP" b="1" dirty="0">
                <a:solidFill>
                  <a:srgbClr val="C00000"/>
                </a:solidFill>
              </a:rPr>
              <a:t>JDK 18</a:t>
            </a:r>
            <a:r>
              <a:rPr lang="ja-JP" altLang="en-US" b="1" dirty="0">
                <a:solidFill>
                  <a:srgbClr val="C00000"/>
                </a:solidFill>
              </a:rPr>
              <a:t> 以降の版を使用</a:t>
            </a:r>
            <a:endParaRPr lang="en-US" altLang="ja-JP" b="1" dirty="0">
              <a:solidFill>
                <a:srgbClr val="C00000"/>
              </a:solidFill>
            </a:endParaRPr>
          </a:p>
          <a:p>
            <a:pPr lvl="1"/>
            <a:r>
              <a:rPr lang="ja-JP" altLang="en-US" dirty="0"/>
              <a:t>必要に応じて「デスクトップ」を「ダウンロード」などに読み換えること</a:t>
            </a:r>
            <a:endParaRPr lang="en-US" altLang="ja-JP" dirty="0"/>
          </a:p>
          <a:p>
            <a:pPr lvl="4"/>
            <a:endParaRPr lang="en-US" altLang="ja-JP" dirty="0"/>
          </a:p>
          <a:p>
            <a:r>
              <a:rPr kumimoji="1" lang="ja-JP" altLang="en-US" dirty="0"/>
              <a:t>注意事項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この資料中の画面は </a:t>
            </a:r>
            <a:r>
              <a:rPr kumimoji="1" lang="en-US" altLang="ja-JP" dirty="0"/>
              <a:t>Windows 10 Home (64 bit)</a:t>
            </a:r>
            <a:r>
              <a:rPr kumimoji="1" lang="ja-JP" altLang="en-US" dirty="0"/>
              <a:t> のもの</a:t>
            </a:r>
            <a:endParaRPr kumimoji="1" lang="en-US" altLang="ja-JP" dirty="0"/>
          </a:p>
          <a:p>
            <a:pPr lvl="1"/>
            <a:r>
              <a:rPr lang="ja-JP" altLang="en-US" dirty="0"/>
              <a:t>ソフトウェアのアップデート等に伴い手順や画面は変わることがある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22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JDK</a:t>
            </a:r>
            <a:r>
              <a:rPr kumimoji="1" lang="ja-JP" altLang="en-US" dirty="0"/>
              <a:t>のインストール</a:t>
            </a:r>
          </a:p>
        </p:txBody>
      </p:sp>
    </p:spTree>
    <p:extLst>
      <p:ext uri="{BB962C8B-B14F-4D97-AF65-F5344CB8AC3E}">
        <p14:creationId xmlns:p14="http://schemas.microsoft.com/office/powerpoint/2010/main" val="310343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2282764"/>
            <a:ext cx="7621064" cy="38105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JDK</a:t>
            </a:r>
            <a:r>
              <a:rPr kumimoji="1" lang="ja-JP" altLang="en-US" dirty="0">
                <a:solidFill>
                  <a:srgbClr val="0070C0"/>
                </a:solidFill>
              </a:rPr>
              <a:t>のインストール</a:t>
            </a:r>
            <a:br>
              <a:rPr kumimoji="1"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 </a:t>
            </a:r>
            <a:r>
              <a:rPr lang="ja-JP" altLang="en-US" dirty="0"/>
              <a:t>公式サイトにアクセス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3"/>
              </a:rPr>
              <a:t>https://jdk.java.net/</a:t>
            </a:r>
            <a:r>
              <a:rPr lang="en-US" altLang="ja-JP" dirty="0"/>
              <a:t> </a:t>
            </a:r>
            <a:r>
              <a:rPr lang="ja-JP" altLang="en-US" dirty="0"/>
              <a:t>にアクセス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114050" y="5366168"/>
            <a:ext cx="720080" cy="30773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06347" y="6381328"/>
            <a:ext cx="617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※</a:t>
            </a:r>
            <a:r>
              <a:rPr lang="ja-JP" altLang="en-US" dirty="0"/>
              <a:t>オラクルの</a:t>
            </a:r>
            <a:r>
              <a:rPr lang="en-US" altLang="ja-JP" dirty="0"/>
              <a:t>JDK</a:t>
            </a:r>
            <a:r>
              <a:rPr lang="ja-JP" altLang="en-US" dirty="0"/>
              <a:t>サイト</a:t>
            </a:r>
            <a:r>
              <a:rPr kumimoji="1" lang="ja-JP" altLang="en-US" dirty="0"/>
              <a:t> </a:t>
            </a:r>
            <a:r>
              <a:rPr lang="en-US" altLang="ja-JP" dirty="0">
                <a:hlinkClick r:id="rId3"/>
              </a:rPr>
              <a:t>https://jdk.java.net/</a:t>
            </a:r>
            <a:r>
              <a:rPr lang="ja-JP" altLang="en-US" dirty="0"/>
              <a:t> （</a:t>
            </a:r>
            <a:r>
              <a:rPr lang="en-US" altLang="ja-JP" dirty="0"/>
              <a:t>2022/03/23</a:t>
            </a:r>
            <a:r>
              <a:rPr lang="ja-JP" altLang="en-US" dirty="0"/>
              <a:t>閲覧）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6312024" y="4653216"/>
            <a:ext cx="5040000" cy="720000"/>
          </a:xfrm>
          <a:prstGeom prst="wedgeRoundRectCallout">
            <a:avLst>
              <a:gd name="adj1" fmla="val -58454"/>
              <a:gd name="adj2" fmla="val 4510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Ready for use</a:t>
            </a:r>
            <a:r>
              <a:rPr kumimoji="1" lang="ja-JP" altLang="en-US" sz="2400" dirty="0">
                <a:solidFill>
                  <a:schemeClr val="tx1"/>
                </a:solidFill>
              </a:rPr>
              <a:t> の項の「</a:t>
            </a:r>
            <a:r>
              <a:rPr lang="en-US" altLang="ja-JP" sz="2400" b="1" dirty="0">
                <a:solidFill>
                  <a:srgbClr val="0070C0"/>
                </a:solidFill>
              </a:rPr>
              <a:t>JDK</a:t>
            </a:r>
            <a:r>
              <a:rPr kumimoji="1" lang="ja-JP" altLang="en-US" sz="2400" dirty="0">
                <a:solidFill>
                  <a:schemeClr val="tx1"/>
                </a:solidFill>
              </a:rPr>
              <a:t>」</a:t>
            </a:r>
            <a:r>
              <a:rPr lang="ja-JP" altLang="en-US" sz="2400" dirty="0">
                <a:solidFill>
                  <a:schemeClr val="tx1"/>
                </a:solidFill>
              </a:rPr>
              <a:t>を</a:t>
            </a:r>
            <a:r>
              <a:rPr kumimoji="1" lang="ja-JP" altLang="en-US" sz="2400" dirty="0">
                <a:solidFill>
                  <a:schemeClr val="tx1"/>
                </a:solidFill>
              </a:rPr>
              <a:t>クリック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</a:rPr>
              <a:t>「</a:t>
            </a:r>
            <a:r>
              <a:rPr lang="en-US" altLang="ja-JP" sz="2000" dirty="0">
                <a:solidFill>
                  <a:schemeClr val="tx1"/>
                </a:solidFill>
              </a:rPr>
              <a:t>JDK</a:t>
            </a:r>
            <a:r>
              <a:rPr lang="ja-JP" altLang="en-US" sz="2000" dirty="0">
                <a:solidFill>
                  <a:schemeClr val="tx1"/>
                </a:solidFill>
              </a:rPr>
              <a:t>」の後の数字はバージョン番号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98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2099957"/>
            <a:ext cx="7621064" cy="42868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JDK</a:t>
            </a:r>
            <a:r>
              <a:rPr kumimoji="1" lang="ja-JP" altLang="en-US" dirty="0">
                <a:solidFill>
                  <a:srgbClr val="0070C0"/>
                </a:solidFill>
              </a:rPr>
              <a:t>のインストール</a:t>
            </a:r>
            <a:br>
              <a:rPr kumimoji="1"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 </a:t>
            </a:r>
            <a:r>
              <a:rPr lang="ja-JP" altLang="en-US" dirty="0"/>
              <a:t>ダウンロード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Windows x64</a:t>
            </a:r>
            <a:r>
              <a:rPr kumimoji="1" lang="ja-JP" altLang="en-US" dirty="0"/>
              <a:t>用の</a:t>
            </a:r>
            <a:r>
              <a:rPr kumimoji="1" lang="en-US" altLang="ja-JP" dirty="0"/>
              <a:t>ZIP</a:t>
            </a:r>
            <a:r>
              <a:rPr kumimoji="1" lang="ja-JP" altLang="en-US" dirty="0"/>
              <a:t>形式ファイル（圧縮ファイル）をダウンロード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555940" y="6068148"/>
            <a:ext cx="288032" cy="21040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44444" y="6381328"/>
            <a:ext cx="650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※</a:t>
            </a:r>
            <a:r>
              <a:rPr lang="ja-JP" altLang="en-US" dirty="0"/>
              <a:t>オラクルの</a:t>
            </a:r>
            <a:r>
              <a:rPr lang="en-US" altLang="ja-JP" dirty="0"/>
              <a:t>JDK</a:t>
            </a:r>
            <a:r>
              <a:rPr lang="ja-JP" altLang="en-US" dirty="0"/>
              <a:t>サイト</a:t>
            </a:r>
            <a:r>
              <a:rPr kumimoji="1" lang="ja-JP" altLang="en-US" dirty="0"/>
              <a:t> </a:t>
            </a:r>
            <a:r>
              <a:rPr lang="en-US" altLang="ja-JP" dirty="0">
                <a:hlinkClick r:id="rId3"/>
              </a:rPr>
              <a:t>https://jdk.java.net/18/</a:t>
            </a:r>
            <a:r>
              <a:rPr lang="en-US" altLang="ja-JP" dirty="0"/>
              <a:t> </a:t>
            </a:r>
            <a:r>
              <a:rPr lang="ja-JP" altLang="en-US" dirty="0"/>
              <a:t>（</a:t>
            </a:r>
            <a:r>
              <a:rPr lang="en-US" altLang="ja-JP" dirty="0"/>
              <a:t>2022/03/23</a:t>
            </a:r>
            <a:r>
              <a:rPr lang="ja-JP" altLang="en-US" dirty="0"/>
              <a:t>閲覧）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82400" y="2852936"/>
            <a:ext cx="3600000" cy="72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/>
              <a:t>画面表示は版によって異なる。</a:t>
            </a:r>
            <a:endParaRPr lang="en-US" altLang="ja-JP" sz="2000" dirty="0"/>
          </a:p>
          <a:p>
            <a:pPr algn="ctr"/>
            <a:r>
              <a:rPr lang="ja-JP" altLang="en-US" sz="2000" dirty="0"/>
              <a:t>これは</a:t>
            </a:r>
            <a:r>
              <a:rPr lang="en-US" altLang="ja-JP" sz="2000" dirty="0"/>
              <a:t>JDK 18</a:t>
            </a:r>
            <a:r>
              <a:rPr lang="ja-JP" altLang="en-US" sz="2000" dirty="0"/>
              <a:t>の例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6204012" y="5846549"/>
            <a:ext cx="1800000" cy="432000"/>
          </a:xfrm>
          <a:prstGeom prst="wedgeRoundRectCallout">
            <a:avLst>
              <a:gd name="adj1" fmla="val -66384"/>
              <a:gd name="adj2" fmla="val 3247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「</a:t>
            </a:r>
            <a:r>
              <a:rPr kumimoji="1" lang="en-US" altLang="ja-JP" sz="2000" dirty="0">
                <a:solidFill>
                  <a:schemeClr val="tx1"/>
                </a:solidFill>
              </a:rPr>
              <a:t>zip</a:t>
            </a:r>
            <a:r>
              <a:rPr kumimoji="1" lang="ja-JP" altLang="en-US" sz="2000" dirty="0">
                <a:solidFill>
                  <a:schemeClr val="tx1"/>
                </a:solidFill>
              </a:rPr>
              <a:t>」をクリック</a:t>
            </a:r>
          </a:p>
        </p:txBody>
      </p:sp>
    </p:spTree>
    <p:extLst>
      <p:ext uri="{BB962C8B-B14F-4D97-AF65-F5344CB8AC3E}">
        <p14:creationId xmlns:p14="http://schemas.microsoft.com/office/powerpoint/2010/main" val="30843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060" y="2790026"/>
            <a:ext cx="4679333" cy="34599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3" name="角丸四角形 22"/>
          <p:cNvSpPr/>
          <p:nvPr/>
        </p:nvSpPr>
        <p:spPr>
          <a:xfrm>
            <a:off x="10277633" y="3789040"/>
            <a:ext cx="801391" cy="36004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9422840" y="4337749"/>
            <a:ext cx="1296000" cy="432000"/>
          </a:xfrm>
          <a:prstGeom prst="wedgeRoundRectCallout">
            <a:avLst>
              <a:gd name="adj1" fmla="val 38119"/>
              <a:gd name="adj2" fmla="val -8185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③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参照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555" y="2790026"/>
            <a:ext cx="4001058" cy="38105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(3) </a:t>
            </a:r>
            <a:r>
              <a:rPr lang="ja-JP" altLang="en-US" dirty="0"/>
              <a:t>圧縮ファイルを展開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/>
              <a:t>圧縮ファイルを右クリック</a:t>
            </a:r>
            <a:endParaRPr kumimoji="1" lang="en-US" altLang="ja-JP" dirty="0"/>
          </a:p>
          <a:p>
            <a:r>
              <a:rPr lang="en-US" altLang="ja-JP" dirty="0"/>
              <a:t>[</a:t>
            </a:r>
            <a:r>
              <a:rPr lang="ja-JP" altLang="en-US" dirty="0"/>
              <a:t>すべて展開</a:t>
            </a:r>
            <a:r>
              <a:rPr lang="en-US" altLang="ja-JP" dirty="0"/>
              <a:t>] </a:t>
            </a:r>
            <a:r>
              <a:rPr lang="ja-JP" altLang="en-US" dirty="0"/>
              <a:t>を選択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展開先フォルダを選択するため</a:t>
            </a:r>
            <a:br>
              <a:rPr lang="en-US" altLang="ja-JP" dirty="0"/>
            </a:br>
            <a:r>
              <a:rPr lang="en-US" altLang="ja-JP" dirty="0"/>
              <a:t>[</a:t>
            </a:r>
            <a:r>
              <a:rPr lang="ja-JP" altLang="en-US" dirty="0"/>
              <a:t>参照</a:t>
            </a:r>
            <a:r>
              <a:rPr lang="en-US" altLang="ja-JP" dirty="0"/>
              <a:t>] </a:t>
            </a:r>
            <a:r>
              <a:rPr lang="ja-JP" altLang="en-US" dirty="0"/>
              <a:t>をクリック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657609" y="4221088"/>
            <a:ext cx="2310760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800017" y="5121188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3209809" y="5620811"/>
            <a:ext cx="2160000" cy="432000"/>
          </a:xfrm>
          <a:prstGeom prst="wedgeRoundRectCallout">
            <a:avLst>
              <a:gd name="adj1" fmla="val -39273"/>
              <a:gd name="adj2" fmla="val -88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すべて展開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3209809" y="3272763"/>
            <a:ext cx="2160000" cy="720000"/>
          </a:xfrm>
          <a:prstGeom prst="wedgeRoundRectCallout">
            <a:avLst>
              <a:gd name="adj1" fmla="val -41490"/>
              <a:gd name="adj2" fmla="val 7344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圧縮ファイル</a:t>
            </a:r>
            <a:r>
              <a:rPr lang="ja-JP" altLang="en-US" sz="2000" dirty="0">
                <a:solidFill>
                  <a:schemeClr val="tx1"/>
                </a:solidFill>
              </a:rPr>
              <a:t>を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右</a:t>
            </a:r>
            <a:r>
              <a:rPr kumimoji="1" lang="ja-JP" altLang="en-US" sz="2000" dirty="0">
                <a:solidFill>
                  <a:schemeClr val="tx1"/>
                </a:solidFill>
              </a:rPr>
              <a:t>クリック</a:t>
            </a:r>
          </a:p>
        </p:txBody>
      </p:sp>
    </p:spTree>
    <p:extLst>
      <p:ext uri="{BB962C8B-B14F-4D97-AF65-F5344CB8AC3E}">
        <p14:creationId xmlns:p14="http://schemas.microsoft.com/office/powerpoint/2010/main" val="147258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9" grpId="0" animBg="1"/>
      <p:bldP spid="14" grpId="0" animBg="1"/>
      <p:bldP spid="15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06" y="2790026"/>
            <a:ext cx="4770786" cy="36047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82" y="2790026"/>
            <a:ext cx="4770786" cy="36047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(4) </a:t>
            </a:r>
            <a:r>
              <a:rPr lang="ja-JP" altLang="en-US" dirty="0"/>
              <a:t>圧縮ファイルを展開（続き）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展開先を選択するダイアログで</a:t>
            </a:r>
            <a:br>
              <a:rPr lang="en-US" altLang="ja-JP" dirty="0"/>
            </a:br>
            <a:r>
              <a:rPr lang="ja-JP" altLang="en-US" dirty="0"/>
              <a:t>まずデスクトップへ移動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ja-JP" dirty="0"/>
              <a:t>[</a:t>
            </a:r>
            <a:r>
              <a:rPr kumimoji="1" lang="ja-JP" altLang="en-US" dirty="0"/>
              <a:t>新しいフォルダー</a:t>
            </a:r>
            <a:r>
              <a:rPr kumimoji="1" lang="en-US" altLang="ja-JP" dirty="0"/>
              <a:t>] </a:t>
            </a:r>
            <a:r>
              <a:rPr kumimoji="1" lang="ja-JP" altLang="en-US" dirty="0"/>
              <a:t>をクリック</a:t>
            </a:r>
            <a:endParaRPr lang="en-US" altLang="ja-JP" dirty="0"/>
          </a:p>
          <a:p>
            <a:r>
              <a:rPr lang="ja-JP" altLang="en-US" dirty="0"/>
              <a:t>新</a:t>
            </a:r>
            <a:r>
              <a:rPr kumimoji="1" lang="ja-JP" altLang="en-US" dirty="0"/>
              <a:t>フォルダの名前を「</a:t>
            </a:r>
            <a:r>
              <a:rPr kumimoji="1" lang="en-US" altLang="ja-JP" b="1" dirty="0">
                <a:solidFill>
                  <a:srgbClr val="C00000"/>
                </a:solidFill>
              </a:rPr>
              <a:t>java</a:t>
            </a:r>
            <a:r>
              <a:rPr kumimoji="1" lang="ja-JP" altLang="en-US" dirty="0"/>
              <a:t>」に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176016" y="4509121"/>
            <a:ext cx="864096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1752080" y="4979716"/>
            <a:ext cx="2088000" cy="432000"/>
          </a:xfrm>
          <a:prstGeom prst="wedgeRoundRectCallout">
            <a:avLst>
              <a:gd name="adj1" fmla="val -39138"/>
              <a:gd name="adj2" fmla="val -7564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① </a:t>
            </a:r>
            <a:r>
              <a:rPr lang="en-US" altLang="ja-JP" sz="2000" dirty="0">
                <a:solidFill>
                  <a:schemeClr val="tx1"/>
                </a:solidFill>
              </a:rPr>
              <a:t>[</a:t>
            </a:r>
            <a:r>
              <a:rPr lang="ja-JP" altLang="en-US" sz="2000" dirty="0">
                <a:solidFill>
                  <a:schemeClr val="tx1"/>
                </a:solidFill>
              </a:rPr>
              <a:t>デスクトップ</a:t>
            </a:r>
            <a:r>
              <a:rPr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7253313" y="3284985"/>
            <a:ext cx="648072" cy="21602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973393" y="3717032"/>
            <a:ext cx="648072" cy="25416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429201" y="2644340"/>
            <a:ext cx="2736000" cy="432000"/>
          </a:xfrm>
          <a:prstGeom prst="wedgeRoundRectCallout">
            <a:avLst>
              <a:gd name="adj1" fmla="val -38126"/>
              <a:gd name="adj2" fmla="val 8340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②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新しいフォルダー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8469719" y="4091848"/>
            <a:ext cx="2304000" cy="432000"/>
          </a:xfrm>
          <a:prstGeom prst="wedgeRoundRectCallout">
            <a:avLst>
              <a:gd name="adj1" fmla="val -41263"/>
              <a:gd name="adj2" fmla="val -8310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kumimoji="1" lang="ja-JP" altLang="en-US" sz="2000" dirty="0">
                <a:solidFill>
                  <a:schemeClr val="tx1"/>
                </a:solidFill>
              </a:rPr>
              <a:t> 名前を「</a:t>
            </a:r>
            <a:r>
              <a:rPr kumimoji="1" lang="en-US" altLang="ja-JP" sz="2000" b="1" dirty="0">
                <a:solidFill>
                  <a:srgbClr val="C00000"/>
                </a:solidFill>
              </a:rPr>
              <a:t>java</a:t>
            </a:r>
            <a:r>
              <a:rPr kumimoji="1" lang="ja-JP" altLang="en-US" sz="2000" dirty="0">
                <a:solidFill>
                  <a:schemeClr val="tx1"/>
                </a:solidFill>
              </a:rPr>
              <a:t>」に</a:t>
            </a:r>
          </a:p>
        </p:txBody>
      </p:sp>
      <p:sp>
        <p:nvSpPr>
          <p:cNvPr id="20" name="角丸四角形吹き出し 19"/>
          <p:cNvSpPr/>
          <p:nvPr/>
        </p:nvSpPr>
        <p:spPr>
          <a:xfrm>
            <a:off x="8469719" y="4526135"/>
            <a:ext cx="2808000" cy="432000"/>
          </a:xfrm>
          <a:prstGeom prst="wedgeRoundRectCallout">
            <a:avLst>
              <a:gd name="adj1" fmla="val -41263"/>
              <a:gd name="adj2" fmla="val 256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kumimoji="1" lang="ja-JP" altLang="en-US" sz="2000" dirty="0">
                <a:solidFill>
                  <a:schemeClr val="tx1"/>
                </a:solidFill>
              </a:rPr>
              <a:t> さらにダブルクリック</a:t>
            </a:r>
          </a:p>
        </p:txBody>
      </p:sp>
      <p:sp>
        <p:nvSpPr>
          <p:cNvPr id="8" name="角丸四角形 18">
            <a:extLst>
              <a:ext uri="{FF2B5EF4-FFF2-40B4-BE49-F238E27FC236}">
                <a16:creationId xmlns:a16="http://schemas.microsoft.com/office/drawing/2014/main" id="{E9150298-8F8A-817E-7D52-92E8378A4C77}"/>
              </a:ext>
            </a:extLst>
          </p:cNvPr>
          <p:cNvSpPr/>
          <p:nvPr/>
        </p:nvSpPr>
        <p:spPr>
          <a:xfrm>
            <a:off x="9588388" y="6035345"/>
            <a:ext cx="1008112" cy="27338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角丸四角形吹き出し 21">
            <a:extLst>
              <a:ext uri="{FF2B5EF4-FFF2-40B4-BE49-F238E27FC236}">
                <a16:creationId xmlns:a16="http://schemas.microsoft.com/office/drawing/2014/main" id="{4977AC25-BB69-03F3-F9F3-BE3B4B8067F4}"/>
              </a:ext>
            </a:extLst>
          </p:cNvPr>
          <p:cNvSpPr/>
          <p:nvPr/>
        </p:nvSpPr>
        <p:spPr>
          <a:xfrm>
            <a:off x="8472264" y="5278486"/>
            <a:ext cx="2805455" cy="453394"/>
          </a:xfrm>
          <a:prstGeom prst="wedgeRoundRectCallout">
            <a:avLst>
              <a:gd name="adj1" fmla="val 7527"/>
              <a:gd name="adj2" fmla="val 10517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kumimoji="1" lang="ja-JP" altLang="en-US" sz="2000" dirty="0">
                <a:solidFill>
                  <a:schemeClr val="tx1"/>
                </a:solidFill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フォルダーの選択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69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 animBg="1"/>
      <p:bldP spid="17" grpId="0" animBg="1"/>
      <p:bldP spid="18" grpId="0" animBg="1"/>
      <p:bldP spid="16" grpId="0" animBg="1"/>
      <p:bldP spid="20" grpId="0" animBg="1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19050">
          <a:solidFill>
            <a:srgbClr val="C00000"/>
          </a:solidFill>
          <a:prstDash val="solid"/>
        </a:ln>
      </a:spPr>
      <a:bodyPr rtlCol="0" anchor="ctr"/>
      <a:lstStyle>
        <a:defPPr algn="ctr">
          <a:defRPr kumimoji="1" sz="2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28575">
          <a:solidFill>
            <a:schemeClr val="tx1"/>
          </a:solidFill>
          <a:round/>
          <a:headEnd/>
          <a:tailEnd type="none" w="lg" len="lg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sz="2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スライド資料テンプレ(PPT2010)</Template>
  <TotalTime>2428</TotalTime>
  <Words>1450</Words>
  <Application>Microsoft Office PowerPoint</Application>
  <PresentationFormat>ワイド画面</PresentationFormat>
  <Paragraphs>238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3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Consolas</vt:lpstr>
      <vt:lpstr>Office テーマ</vt:lpstr>
      <vt:lpstr>JDK 18以降のインストール／デスクトップ編 (Windows 10/11 (64 bit))</vt:lpstr>
      <vt:lpstr>この資料の使用について</vt:lpstr>
      <vt:lpstr>改版履歴</vt:lpstr>
      <vt:lpstr>はじめに この資料の概要</vt:lpstr>
      <vt:lpstr>PowerPoint プレゼンテーション</vt:lpstr>
      <vt:lpstr>JDKのインストール (1) 公式サイトにアクセス</vt:lpstr>
      <vt:lpstr>JDKのインストール (2) ダウンロード</vt:lpstr>
      <vt:lpstr>JDKのインストール (3) 圧縮ファイルを展開</vt:lpstr>
      <vt:lpstr>JDKのインストール (4) 圧縮ファイルを展開（続き）</vt:lpstr>
      <vt:lpstr>JDKのインストール (5) 圧縮ファイルを展開（続き）</vt:lpstr>
      <vt:lpstr>JDKのインストール (6) 展開結果を確認</vt:lpstr>
      <vt:lpstr>PowerPoint プレゼンテーション</vt:lpstr>
      <vt:lpstr>JDKの使用環境の設定 (1) テキストエディタを開く</vt:lpstr>
      <vt:lpstr>JDKの使用環境の設定 (2) バッチ処理を記述</vt:lpstr>
      <vt:lpstr>JDKの使用環境を設定 (3) バッチファイルを保存</vt:lpstr>
      <vt:lpstr>JDKの使用環境の設定 (4) 確認</vt:lpstr>
      <vt:lpstr>PowerPoint プレゼンテーション</vt:lpstr>
      <vt:lpstr>プログラムの入力 (1) テキストエディタを開く</vt:lpstr>
      <vt:lpstr>プログラムの入力 (2) プログラムの入力と保存</vt:lpstr>
      <vt:lpstr>プログラムの入力 (3) 入力の終了と編集再開</vt:lpstr>
      <vt:lpstr>プログラムの入力 （参考） テキストエディタ使用上の注意</vt:lpstr>
      <vt:lpstr>PowerPoint プレゼンテーション</vt:lpstr>
      <vt:lpstr>JDKの使用 コンパイル(javac)と実行(java)</vt:lpstr>
      <vt:lpstr>トラブル対応 (1) 文字コードのエラー、文字化け</vt:lpstr>
      <vt:lpstr>トラブル対応 (2) プログラム実行の強制終了</vt:lpstr>
    </vt:vector>
  </TitlesOfParts>
  <Company>九州産業大学 古井研究室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JDKのインストール／デスクトップ編</dc:title>
  <dc:subject/>
  <dc:creator>古井陽之助</dc:creator>
  <cp:lastModifiedBy>陽之助 古井</cp:lastModifiedBy>
  <cp:revision>212</cp:revision>
  <cp:lastPrinted>2016-04-12T02:46:45Z</cp:lastPrinted>
  <dcterms:created xsi:type="dcterms:W3CDTF">2012-05-07T13:56:41Z</dcterms:created>
  <dcterms:modified xsi:type="dcterms:W3CDTF">2023-09-23T06:46:26Z</dcterms:modified>
</cp:coreProperties>
</file>